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4" r:id="rId1"/>
  </p:sldMasterIdLst>
  <p:notesMasterIdLst>
    <p:notesMasterId r:id="rId54"/>
  </p:notesMasterIdLst>
  <p:handoutMasterIdLst>
    <p:handoutMasterId r:id="rId55"/>
  </p:handoutMasterIdLst>
  <p:sldIdLst>
    <p:sldId id="600" r:id="rId2"/>
    <p:sldId id="670" r:id="rId3"/>
    <p:sldId id="663" r:id="rId4"/>
    <p:sldId id="660" r:id="rId5"/>
    <p:sldId id="694" r:id="rId6"/>
    <p:sldId id="666" r:id="rId7"/>
    <p:sldId id="664" r:id="rId8"/>
    <p:sldId id="656" r:id="rId9"/>
    <p:sldId id="671" r:id="rId10"/>
    <p:sldId id="668" r:id="rId11"/>
    <p:sldId id="630" r:id="rId12"/>
    <p:sldId id="629" r:id="rId13"/>
    <p:sldId id="654" r:id="rId14"/>
    <p:sldId id="632" r:id="rId15"/>
    <p:sldId id="698" r:id="rId16"/>
    <p:sldId id="696" r:id="rId17"/>
    <p:sldId id="657" r:id="rId18"/>
    <p:sldId id="678" r:id="rId19"/>
    <p:sldId id="672" r:id="rId20"/>
    <p:sldId id="677" r:id="rId21"/>
    <p:sldId id="676" r:id="rId22"/>
    <p:sldId id="699" r:id="rId23"/>
    <p:sldId id="662" r:id="rId24"/>
    <p:sldId id="659" r:id="rId25"/>
    <p:sldId id="637" r:id="rId26"/>
    <p:sldId id="679" r:id="rId27"/>
    <p:sldId id="653" r:id="rId28"/>
    <p:sldId id="649" r:id="rId29"/>
    <p:sldId id="680" r:id="rId30"/>
    <p:sldId id="650" r:id="rId31"/>
    <p:sldId id="638" r:id="rId32"/>
    <p:sldId id="639" r:id="rId33"/>
    <p:sldId id="681" r:id="rId34"/>
    <p:sldId id="665" r:id="rId35"/>
    <p:sldId id="641" r:id="rId36"/>
    <p:sldId id="640" r:id="rId37"/>
    <p:sldId id="642" r:id="rId38"/>
    <p:sldId id="643" r:id="rId39"/>
    <p:sldId id="683" r:id="rId40"/>
    <p:sldId id="684" r:id="rId41"/>
    <p:sldId id="685" r:id="rId42"/>
    <p:sldId id="686" r:id="rId43"/>
    <p:sldId id="682" r:id="rId44"/>
    <p:sldId id="687" r:id="rId45"/>
    <p:sldId id="648" r:id="rId46"/>
    <p:sldId id="693" r:id="rId47"/>
    <p:sldId id="689" r:id="rId48"/>
    <p:sldId id="688" r:id="rId49"/>
    <p:sldId id="669" r:id="rId50"/>
    <p:sldId id="691" r:id="rId51"/>
    <p:sldId id="692" r:id="rId52"/>
    <p:sldId id="624" r:id="rId53"/>
  </p:sldIdLst>
  <p:sldSz cx="12192000" cy="6858000"/>
  <p:notesSz cx="6858000" cy="9144000"/>
  <p:embeddedFontLst>
    <p:embeddedFont>
      <p:font typeface="Amasis MT Pro" panose="02040504050005020304" pitchFamily="18" charset="77"/>
      <p:regular r:id="rId56"/>
      <p:bold r:id="rId57"/>
      <p:italic r:id="rId58"/>
      <p:boldItalic r:id="rId59"/>
    </p:embeddedFont>
    <p:embeddedFont>
      <p:font typeface="Arial Nova" panose="020B0504020202020204" pitchFamily="34" charset="0"/>
      <p:regular r:id="rId60"/>
      <p:bold r:id="rId61"/>
      <p:italic r:id="rId62"/>
      <p:boldItalic r:id="rId63"/>
    </p:embeddedFont>
    <p:embeddedFont>
      <p:font typeface="Arial Nova Cond" panose="020B0506020202020204" pitchFamily="34"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Open Sans" panose="020B0606030504020204" pitchFamily="34" charset="0"/>
      <p:regular r:id="rId72"/>
      <p:bold r:id="rId73"/>
      <p:italic r:id="rId74"/>
      <p:boldItalic r:id="rId75"/>
    </p:embeddedFont>
    <p:embeddedFont>
      <p:font typeface="PF Das Grotesk Pro" panose="02000506040000020004" pitchFamily="2" charset="0"/>
      <p:regular r:id="rId76"/>
      <p:bold r:id="rId77"/>
      <p:italic r:id="rId78"/>
      <p:boldItalic r:id="rId7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g, Hyo" initials="KH" lastIdx="1" clrIdx="0">
    <p:extLst>
      <p:ext uri="{19B8F6BF-5375-455C-9EA6-DF929625EA0E}">
        <p15:presenceInfo xmlns:p15="http://schemas.microsoft.com/office/powerpoint/2012/main" userId="Kang, Hyo" providerId="None"/>
      </p:ext>
    </p:extLst>
  </p:cmAuthor>
  <p:cmAuthor id="2" name="Sukwoong Choi" initials="SC" lastIdx="1" clrIdx="1">
    <p:extLst>
      <p:ext uri="{19B8F6BF-5375-455C-9EA6-DF929625EA0E}">
        <p15:presenceInfo xmlns:p15="http://schemas.microsoft.com/office/powerpoint/2012/main" userId="Sukwoong Cho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B1E"/>
    <a:srgbClr val="F0EBD7"/>
    <a:srgbClr val="A80532"/>
    <a:srgbClr val="FFFF00"/>
    <a:srgbClr val="E5F5FF"/>
    <a:srgbClr val="0F3C9B"/>
    <a:srgbClr val="CCECFF"/>
    <a:srgbClr val="FF0000"/>
    <a:srgbClr val="8B232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80" autoAdjust="0"/>
    <p:restoredTop sz="78691" autoAdjust="0"/>
  </p:normalViewPr>
  <p:slideViewPr>
    <p:cSldViewPr snapToGrid="0">
      <p:cViewPr varScale="1">
        <p:scale>
          <a:sx n="77" d="100"/>
          <a:sy n="77" d="100"/>
        </p:scale>
        <p:origin x="208" y="70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4" d="100"/>
          <a:sy n="124" d="100"/>
        </p:scale>
        <p:origin x="4960" y="8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6.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handoutMaster" Target="handoutMasters/handout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72857-AFD4-4F83-A4D5-EE9DC5085E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PF Das Grotesk Pro" panose="02000506040000020004" pitchFamily="2" charset="0"/>
            </a:endParaRPr>
          </a:p>
        </p:txBody>
      </p:sp>
      <p:sp>
        <p:nvSpPr>
          <p:cNvPr id="3" name="Date Placeholder 2">
            <a:extLst>
              <a:ext uri="{FF2B5EF4-FFF2-40B4-BE49-F238E27FC236}">
                <a16:creationId xmlns:a16="http://schemas.microsoft.com/office/drawing/2014/main" id="{6F7A6EE0-9D74-4DE6-9B5F-57E3374D4D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EB608D-3AB3-4F52-92EE-5B68860C9E67}" type="datetimeFigureOut">
              <a:rPr lang="en-US" smtClean="0">
                <a:latin typeface="PF Das Grotesk Pro" panose="02000506040000020004" pitchFamily="2" charset="0"/>
              </a:rPr>
              <a:t>11/25/22</a:t>
            </a:fld>
            <a:endParaRPr lang="en-US" dirty="0">
              <a:latin typeface="PF Das Grotesk Pro" panose="02000506040000020004" pitchFamily="2" charset="0"/>
            </a:endParaRPr>
          </a:p>
        </p:txBody>
      </p:sp>
      <p:sp>
        <p:nvSpPr>
          <p:cNvPr id="4" name="Footer Placeholder 3">
            <a:extLst>
              <a:ext uri="{FF2B5EF4-FFF2-40B4-BE49-F238E27FC236}">
                <a16:creationId xmlns:a16="http://schemas.microsoft.com/office/drawing/2014/main" id="{003EED05-9529-4307-958B-50E28095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PF Das Grotesk Pro" panose="02000506040000020004" pitchFamily="2" charset="0"/>
            </a:endParaRPr>
          </a:p>
        </p:txBody>
      </p:sp>
      <p:sp>
        <p:nvSpPr>
          <p:cNvPr id="5" name="Slide Number Placeholder 4">
            <a:extLst>
              <a:ext uri="{FF2B5EF4-FFF2-40B4-BE49-F238E27FC236}">
                <a16:creationId xmlns:a16="http://schemas.microsoft.com/office/drawing/2014/main" id="{2CE1A00B-04C1-421E-B7BB-38DEC6B5DD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B3AF6B-016D-40D3-B394-8F341576FB4D}" type="slidenum">
              <a:rPr lang="en-US" smtClean="0">
                <a:latin typeface="PF Das Grotesk Pro" panose="02000506040000020004" pitchFamily="2" charset="0"/>
              </a:rPr>
              <a:t>‹#›</a:t>
            </a:fld>
            <a:endParaRPr lang="en-US" dirty="0">
              <a:latin typeface="PF Das Grotesk Pro" panose="02000506040000020004" pitchFamily="2" charset="0"/>
            </a:endParaRPr>
          </a:p>
        </p:txBody>
      </p:sp>
    </p:spTree>
    <p:extLst>
      <p:ext uri="{BB962C8B-B14F-4D97-AF65-F5344CB8AC3E}">
        <p14:creationId xmlns:p14="http://schemas.microsoft.com/office/powerpoint/2010/main" val="1566429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PF Das Grotesk Pro" panose="02000506040000020004"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PF Das Grotesk Pro" panose="02000506040000020004" pitchFamily="2" charset="0"/>
              </a:defRPr>
            </a:lvl1pPr>
          </a:lstStyle>
          <a:p>
            <a:fld id="{9628D74D-2280-4AC8-86C2-FAB2B789B937}" type="datetimeFigureOut">
              <a:rPr lang="en-US" smtClean="0"/>
              <a:pPr/>
              <a:t>11/25/22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PF Das Grotesk Pro" panose="02000506040000020004"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PF Das Grotesk Pro" panose="02000506040000020004" pitchFamily="2" charset="0"/>
              </a:defRPr>
            </a:lvl1pPr>
          </a:lstStyle>
          <a:p>
            <a:fld id="{54E24227-3AE8-4D23-B434-BC9559522B34}" type="slidenum">
              <a:rPr lang="en-US" smtClean="0"/>
              <a:pPr/>
              <a:t>‹#›</a:t>
            </a:fld>
            <a:endParaRPr lang="en-US" dirty="0"/>
          </a:p>
        </p:txBody>
      </p:sp>
    </p:spTree>
    <p:extLst>
      <p:ext uri="{BB962C8B-B14F-4D97-AF65-F5344CB8AC3E}">
        <p14:creationId xmlns:p14="http://schemas.microsoft.com/office/powerpoint/2010/main" val="2184565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PF Das Grotesk Pro" panose="02000506040000020004" pitchFamily="2" charset="0"/>
        <a:ea typeface="+mn-ea"/>
        <a:cs typeface="+mn-cs"/>
      </a:defRPr>
    </a:lvl1pPr>
    <a:lvl2pPr marL="457200" algn="l" defTabSz="914400" rtl="0" eaLnBrk="1" latinLnBrk="0" hangingPunct="1">
      <a:defRPr sz="1200" b="0" i="0" kern="1200">
        <a:solidFill>
          <a:schemeClr val="tx1"/>
        </a:solidFill>
        <a:latin typeface="PF Das Grotesk Pro" panose="02000506040000020004" pitchFamily="2" charset="0"/>
        <a:ea typeface="+mn-ea"/>
        <a:cs typeface="+mn-cs"/>
      </a:defRPr>
    </a:lvl2pPr>
    <a:lvl3pPr marL="914400" algn="l" defTabSz="914400" rtl="0" eaLnBrk="1" latinLnBrk="0" hangingPunct="1">
      <a:defRPr sz="1200" b="0" i="0" kern="1200">
        <a:solidFill>
          <a:schemeClr val="tx1"/>
        </a:solidFill>
        <a:latin typeface="PF Das Grotesk Pro" panose="02000506040000020004" pitchFamily="2" charset="0"/>
        <a:ea typeface="+mn-ea"/>
        <a:cs typeface="+mn-cs"/>
      </a:defRPr>
    </a:lvl3pPr>
    <a:lvl4pPr marL="1371600" algn="l" defTabSz="914400" rtl="0" eaLnBrk="1" latinLnBrk="0" hangingPunct="1">
      <a:defRPr sz="1200" b="0" i="0" kern="1200">
        <a:solidFill>
          <a:schemeClr val="tx1"/>
        </a:solidFill>
        <a:latin typeface="PF Das Grotesk Pro" panose="02000506040000020004" pitchFamily="2" charset="0"/>
        <a:ea typeface="+mn-ea"/>
        <a:cs typeface="+mn-cs"/>
      </a:defRPr>
    </a:lvl4pPr>
    <a:lvl5pPr marL="1828800" algn="l" defTabSz="914400" rtl="0" eaLnBrk="1" latinLnBrk="0" hangingPunct="1">
      <a:defRPr sz="1200" b="0" i="0" kern="1200">
        <a:solidFill>
          <a:schemeClr val="tx1"/>
        </a:solidFill>
        <a:latin typeface="PF Das Grotesk Pro" panose="0200050604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cs typeface="Arial" panose="020B0604020202020204" pitchFamily="34" charset="0"/>
              </a:rPr>
              <a:t>Early stage project – actively collecting feedback and suggestions!</a:t>
            </a:r>
          </a:p>
        </p:txBody>
      </p:sp>
      <p:sp>
        <p:nvSpPr>
          <p:cNvPr id="4" name="Slide Number Placeholder 3"/>
          <p:cNvSpPr>
            <a:spLocks noGrp="1"/>
          </p:cNvSpPr>
          <p:nvPr>
            <p:ph type="sldNum" sz="quarter" idx="5"/>
          </p:nvPr>
        </p:nvSpPr>
        <p:spPr/>
        <p:txBody>
          <a:bodyPr/>
          <a:lstStyle/>
          <a:p>
            <a:fld id="{54E24227-3AE8-4D23-B434-BC9559522B34}" type="slidenum">
              <a:rPr lang="en-US" smtClean="0"/>
              <a:t>1</a:t>
            </a:fld>
            <a:endParaRPr lang="en-US" dirty="0"/>
          </a:p>
        </p:txBody>
      </p:sp>
    </p:spTree>
    <p:extLst>
      <p:ext uri="{BB962C8B-B14F-4D97-AF65-F5344CB8AC3E}">
        <p14:creationId xmlns:p14="http://schemas.microsoft.com/office/powerpoint/2010/main" val="2890527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argue that ST migration provides a richer communication medium for scientists to interact than phone or email used at distance</a:t>
            </a:r>
          </a:p>
          <a:p>
            <a:pPr marL="171450" indent="-171450">
              <a:buFont typeface="Arial" panose="020B0604020202020204" pitchFamily="34" charset="0"/>
              <a:buChar char="•"/>
            </a:pPr>
            <a:r>
              <a:rPr lang="en-US" dirty="0"/>
              <a:t>This facilitates firms R&amp;D efforts through enhancing effectiveness of org design through enhancing intraorganizational coordination and cooperation</a:t>
            </a:r>
          </a:p>
          <a:p>
            <a:pPr marL="171450" indent="-171450">
              <a:buFont typeface="Arial" panose="020B0604020202020204" pitchFamily="34" charset="0"/>
              <a:buChar char="•"/>
            </a:pPr>
            <a:r>
              <a:rPr lang="en-US" dirty="0"/>
              <a:t>Discuss quotes</a:t>
            </a:r>
          </a:p>
        </p:txBody>
      </p:sp>
      <p:sp>
        <p:nvSpPr>
          <p:cNvPr id="4" name="Slide Number Placeholder 3"/>
          <p:cNvSpPr>
            <a:spLocks noGrp="1"/>
          </p:cNvSpPr>
          <p:nvPr>
            <p:ph type="sldNum" sz="quarter" idx="5"/>
          </p:nvPr>
        </p:nvSpPr>
        <p:spPr/>
        <p:txBody>
          <a:bodyPr/>
          <a:lstStyle/>
          <a:p>
            <a:fld id="{54E24227-3AE8-4D23-B434-BC9559522B34}" type="slidenum">
              <a:rPr lang="en-US" smtClean="0"/>
              <a:pPr/>
              <a:t>15</a:t>
            </a:fld>
            <a:endParaRPr lang="en-US" dirty="0"/>
          </a:p>
        </p:txBody>
      </p:sp>
    </p:spTree>
    <p:extLst>
      <p:ext uri="{BB962C8B-B14F-4D97-AF65-F5344CB8AC3E}">
        <p14:creationId xmlns:p14="http://schemas.microsoft.com/office/powerpoint/2010/main" val="3224166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argue that ST migration provides a richer communication medium for scientists to interact than phone or email used at distance</a:t>
            </a:r>
          </a:p>
          <a:p>
            <a:pPr marL="171450" indent="-171450">
              <a:buFont typeface="Arial" panose="020B0604020202020204" pitchFamily="34" charset="0"/>
              <a:buChar char="•"/>
            </a:pPr>
            <a:r>
              <a:rPr lang="en-US" dirty="0"/>
              <a:t>This facilitates firms R&amp;D efforts through enhancing effectiveness of org design through enhancing intraorganizational coordination and cooperation</a:t>
            </a:r>
          </a:p>
          <a:p>
            <a:pPr marL="171450" indent="-171450">
              <a:buFont typeface="Arial" panose="020B0604020202020204" pitchFamily="34" charset="0"/>
              <a:buChar char="•"/>
            </a:pPr>
            <a:r>
              <a:rPr lang="en-US" dirty="0"/>
              <a:t>Discuss quotes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how do enhanced coordination and cooperation associated with ST invention facilitate firms’ invention efforts</a:t>
            </a:r>
          </a:p>
          <a:p>
            <a:pPr marL="171450" indent="-171450">
              <a:buFont typeface="Arial" panose="020B0604020202020204" pitchFamily="34" charset="0"/>
              <a:buChar char="•"/>
            </a:pPr>
            <a:r>
              <a:rPr lang="en-US" dirty="0"/>
              <a:t>We argue that coordination is enhanced due to more effective feedback which enables costly errors to be avoided and firms invention to be more efficient as evaluate more options of</a:t>
            </a:r>
            <a:r>
              <a:rPr lang="en-US" baseline="0" dirty="0"/>
              <a:t> knowledge recombination in a certain period of time </a:t>
            </a:r>
          </a:p>
          <a:p>
            <a:pPr marL="171450" indent="-171450">
              <a:buFont typeface="Arial" panose="020B0604020202020204" pitchFamily="34" charset="0"/>
              <a:buChar char="•"/>
            </a:pPr>
            <a:r>
              <a:rPr lang="en-US" baseline="0" dirty="0"/>
              <a:t>Whereas cooperation arises from increased trust following ST visits which results in knowledge being readily shared and allowing more combinations to be developed and evaluated</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16</a:t>
            </a:fld>
            <a:endParaRPr lang="en-US" dirty="0"/>
          </a:p>
        </p:txBody>
      </p:sp>
    </p:spTree>
    <p:extLst>
      <p:ext uri="{BB962C8B-B14F-4D97-AF65-F5344CB8AC3E}">
        <p14:creationId xmlns:p14="http://schemas.microsoft.com/office/powerpoint/2010/main" val="931941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sets up a theoretical framework in which</a:t>
            </a:r>
          </a:p>
          <a:p>
            <a:pPr marL="171450" indent="-171450">
              <a:buFont typeface="Arial" panose="020B0604020202020204" pitchFamily="34" charset="0"/>
              <a:buChar char="•"/>
            </a:pPr>
            <a:r>
              <a:rPr lang="en-US" dirty="0"/>
              <a:t>ST visit leads to better feedback as a richer comms medium which in turn facilitates better intraorganizational coordination and better invention outcomes</a:t>
            </a:r>
          </a:p>
          <a:p>
            <a:pPr marL="171450" indent="-171450">
              <a:buFont typeface="Arial" panose="020B0604020202020204" pitchFamily="34" charset="0"/>
              <a:buChar char="•"/>
            </a:pPr>
            <a:r>
              <a:rPr lang="en-US" dirty="0"/>
              <a:t>Also ST engender more trust between scientists and enhanced cooperation and also better invention outcomes</a:t>
            </a:r>
          </a:p>
          <a:p>
            <a:pPr marL="171450" indent="-171450">
              <a:buFont typeface="Arial" panose="020B0604020202020204" pitchFamily="34" charset="0"/>
              <a:buChar char="•"/>
            </a:pPr>
            <a:r>
              <a:rPr lang="en-US" dirty="0"/>
              <a:t>We now look at conditions under which the benefits of coordination</a:t>
            </a:r>
            <a:r>
              <a:rPr lang="en-US" baseline="0" dirty="0"/>
              <a:t> and cooperation resulting from ST visits are magnified further enhancing firms’ invention outcomes</a:t>
            </a:r>
            <a:endParaRPr lang="en-US" dirty="0"/>
          </a:p>
        </p:txBody>
      </p:sp>
      <p:sp>
        <p:nvSpPr>
          <p:cNvPr id="4" name="Slide Number Placeholder 3"/>
          <p:cNvSpPr>
            <a:spLocks noGrp="1"/>
          </p:cNvSpPr>
          <p:nvPr>
            <p:ph type="sldNum" sz="quarter" idx="10"/>
          </p:nvPr>
        </p:nvSpPr>
        <p:spPr/>
        <p:txBody>
          <a:bodyPr/>
          <a:lstStyle/>
          <a:p>
            <a:fld id="{54E24227-3AE8-4D23-B434-BC9559522B34}" type="slidenum">
              <a:rPr lang="en-US" smtClean="0"/>
              <a:pPr/>
              <a:t>17</a:t>
            </a:fld>
            <a:endParaRPr lang="en-US" dirty="0"/>
          </a:p>
        </p:txBody>
      </p:sp>
    </p:spTree>
    <p:extLst>
      <p:ext uri="{BB962C8B-B14F-4D97-AF65-F5344CB8AC3E}">
        <p14:creationId xmlns:p14="http://schemas.microsoft.com/office/powerpoint/2010/main" val="2321522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look at conditions under which the benefits of coordination associated with ST visits will be magnified</a:t>
            </a:r>
          </a:p>
          <a:p>
            <a:pPr marL="171450" indent="-171450">
              <a:buFont typeface="Arial" panose="020B0604020202020204" pitchFamily="34" charset="0"/>
              <a:buChar char="•"/>
            </a:pPr>
            <a:r>
              <a:rPr lang="en-US" dirty="0"/>
              <a:t>We look at knowledge overlap: low no real coordination benefit of ST visit as common understanding of problem and coordination challenges low, then benefits increase as degree of overlap declines but if too great coordination challenge may be too great too overcome from a short term visit and limited coordination benefits from ST visits need</a:t>
            </a:r>
            <a:r>
              <a:rPr lang="en-US" baseline="0" dirty="0"/>
              <a:t> </a:t>
            </a:r>
            <a:r>
              <a:rPr lang="en-US" baseline="0" dirty="0" err="1"/>
              <a:t>lt</a:t>
            </a:r>
            <a:r>
              <a:rPr lang="en-US" baseline="0" dirty="0"/>
              <a:t> visits </a:t>
            </a:r>
          </a:p>
          <a:p>
            <a:pPr marL="171450" indent="-171450">
              <a:buFont typeface="Arial" panose="020B0604020202020204" pitchFamily="34" charset="0"/>
              <a:buChar char="•"/>
            </a:pPr>
            <a:r>
              <a:rPr lang="en-US" baseline="0" dirty="0"/>
              <a:t>So H3 is and here is a quote to illustrate this importance of just the right level of knowledge overlap</a:t>
            </a:r>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19</a:t>
            </a:fld>
            <a:endParaRPr lang="en-US" dirty="0"/>
          </a:p>
        </p:txBody>
      </p:sp>
    </p:spTree>
    <p:extLst>
      <p:ext uri="{BB962C8B-B14F-4D97-AF65-F5344CB8AC3E}">
        <p14:creationId xmlns:p14="http://schemas.microsoft.com/office/powerpoint/2010/main" val="2145143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H4 we</a:t>
            </a:r>
            <a:r>
              <a:rPr lang="en-US" baseline="0" dirty="0"/>
              <a:t> look when at when the cooperation benefits of ST visits are likely to be magnified</a:t>
            </a:r>
          </a:p>
          <a:p>
            <a:pPr marL="171450" indent="-171450">
              <a:buFont typeface="Arial" panose="020B0604020202020204" pitchFamily="34" charset="0"/>
              <a:buChar char="•"/>
            </a:pPr>
            <a:r>
              <a:rPr lang="en-US" baseline="0" dirty="0"/>
              <a:t>When firms do not share common language, there is likely to be reduced trust and cooperation for three reasons, knowledge dismissed, misunderstandings and reduced trust as lose nuance in contrast if share language baseline trust and cooperation likely to be higher</a:t>
            </a:r>
          </a:p>
          <a:p>
            <a:pPr marL="171450" indent="-171450">
              <a:buFont typeface="Arial" panose="020B0604020202020204" pitchFamily="34" charset="0"/>
              <a:buChar char="•"/>
            </a:pPr>
            <a:r>
              <a:rPr lang="en-US" baseline="0" dirty="0"/>
              <a:t>Thus ST benefits will have bigger marginal impact if two labs have different spoken languages on increase in level of </a:t>
            </a:r>
            <a:r>
              <a:rPr lang="en-US" baseline="0" dirty="0" err="1"/>
              <a:t>tructs</a:t>
            </a:r>
            <a:r>
              <a:rPr lang="en-US" baseline="0" dirty="0"/>
              <a:t> and subsequent cooperation.</a:t>
            </a:r>
          </a:p>
          <a:p>
            <a:pPr marL="171450" indent="-171450">
              <a:buFont typeface="Arial" panose="020B0604020202020204" pitchFamily="34" charset="0"/>
              <a:buChar char="•"/>
            </a:pPr>
            <a:r>
              <a:rPr lang="en-US" baseline="0" dirty="0"/>
              <a:t>Hence H4 is and some quotes to support this</a:t>
            </a:r>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21</a:t>
            </a:fld>
            <a:endParaRPr lang="en-US" dirty="0"/>
          </a:p>
        </p:txBody>
      </p:sp>
    </p:spTree>
    <p:extLst>
      <p:ext uri="{BB962C8B-B14F-4D97-AF65-F5344CB8AC3E}">
        <p14:creationId xmlns:p14="http://schemas.microsoft.com/office/powerpoint/2010/main" val="2510301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22</a:t>
            </a:fld>
            <a:endParaRPr lang="en-US" dirty="0"/>
          </a:p>
        </p:txBody>
      </p:sp>
    </p:spTree>
    <p:extLst>
      <p:ext uri="{BB962C8B-B14F-4D97-AF65-F5344CB8AC3E}">
        <p14:creationId xmlns:p14="http://schemas.microsoft.com/office/powerpoint/2010/main" val="4048880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was the case that it could take some time to apply for these visas as illustrated here</a:t>
            </a:r>
          </a:p>
          <a:p>
            <a:pPr marL="171450" indent="-171450">
              <a:buFont typeface="Arial" panose="020B0604020202020204" pitchFamily="34" charset="0"/>
              <a:buChar char="•"/>
            </a:pPr>
            <a:r>
              <a:rPr lang="en-US" dirty="0"/>
              <a:t>This could be a real barrier to visiting labs in the USA</a:t>
            </a:r>
          </a:p>
        </p:txBody>
      </p:sp>
      <p:sp>
        <p:nvSpPr>
          <p:cNvPr id="4" name="Slide Number Placeholder 3"/>
          <p:cNvSpPr>
            <a:spLocks noGrp="1"/>
          </p:cNvSpPr>
          <p:nvPr>
            <p:ph type="sldNum" sz="quarter" idx="5"/>
          </p:nvPr>
        </p:nvSpPr>
        <p:spPr/>
        <p:txBody>
          <a:bodyPr/>
          <a:lstStyle/>
          <a:p>
            <a:fld id="{54E24227-3AE8-4D23-B434-BC9559522B34}" type="slidenum">
              <a:rPr lang="en-US" smtClean="0"/>
              <a:pPr/>
              <a:t>26</a:t>
            </a:fld>
            <a:endParaRPr lang="en-US" dirty="0"/>
          </a:p>
        </p:txBody>
      </p:sp>
    </p:spTree>
    <p:extLst>
      <p:ext uri="{BB962C8B-B14F-4D97-AF65-F5344CB8AC3E}">
        <p14:creationId xmlns:p14="http://schemas.microsoft.com/office/powerpoint/2010/main" val="1125541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visually illustrate challenge of getting a visa to the USA look at these lines from US embassies around the world in Korea, </a:t>
            </a:r>
            <a:r>
              <a:rPr lang="en-US" dirty="0" err="1"/>
              <a:t>Inida</a:t>
            </a:r>
            <a:r>
              <a:rPr lang="en-US" dirty="0"/>
              <a:t>,</a:t>
            </a:r>
            <a:r>
              <a:rPr lang="en-US" baseline="0" dirty="0"/>
              <a:t> China and Israel</a:t>
            </a:r>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27</a:t>
            </a:fld>
            <a:endParaRPr lang="en-US" dirty="0"/>
          </a:p>
        </p:txBody>
      </p:sp>
    </p:spTree>
    <p:extLst>
      <p:ext uri="{BB962C8B-B14F-4D97-AF65-F5344CB8AC3E}">
        <p14:creationId xmlns:p14="http://schemas.microsoft.com/office/powerpoint/2010/main" val="4294691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starting in 1988 the USA introduced the short term visa waiver program where individuals could visit the USA visa free or apply for short term travel access simply online</a:t>
            </a:r>
          </a:p>
          <a:p>
            <a:pPr marL="171450" indent="-171450">
              <a:buFont typeface="Arial" panose="020B0604020202020204" pitchFamily="34" charset="0"/>
              <a:buChar char="•"/>
            </a:pPr>
            <a:r>
              <a:rPr lang="en-US" dirty="0"/>
              <a:t>The program was initially focused on the UK and Japan, but gradually expanded to other European countries and Asian and South American countries</a:t>
            </a:r>
          </a:p>
          <a:p>
            <a:pPr marL="171450" indent="-171450">
              <a:buFont typeface="Arial" panose="020B0604020202020204" pitchFamily="34" charset="0"/>
              <a:buChar char="•"/>
            </a:pPr>
            <a:r>
              <a:rPr lang="en-US" dirty="0"/>
              <a:t>This helped make it drastically easier to visit the USA for short periods </a:t>
            </a:r>
          </a:p>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28</a:t>
            </a:fld>
            <a:endParaRPr lang="en-US" dirty="0"/>
          </a:p>
        </p:txBody>
      </p:sp>
    </p:spTree>
    <p:extLst>
      <p:ext uri="{BB962C8B-B14F-4D97-AF65-F5344CB8AC3E}">
        <p14:creationId xmlns:p14="http://schemas.microsoft.com/office/powerpoint/2010/main" val="7230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Roboto" panose="02000000000000000000" pitchFamily="2" charset="0"/>
                <a:cs typeface="Arial" panose="020B0604020202020204" pitchFamily="34" charset="0"/>
              </a:rPr>
              <a:t>Charge </a:t>
            </a:r>
            <a:r>
              <a:rPr lang="en-US" dirty="0" err="1">
                <a:ea typeface="Roboto" panose="02000000000000000000" pitchFamily="2" charset="0"/>
                <a:cs typeface="Arial" panose="020B0604020202020204" pitchFamily="34" charset="0"/>
              </a:rPr>
              <a:t>d’Affaires</a:t>
            </a:r>
            <a:r>
              <a:rPr lang="en-US" dirty="0">
                <a:ea typeface="Roboto" panose="02000000000000000000" pitchFamily="2" charset="0"/>
                <a:cs typeface="Arial" panose="020B0604020202020204" pitchFamily="34" charset="0"/>
              </a:rPr>
              <a:t>: </a:t>
            </a:r>
            <a:r>
              <a:rPr lang="en-US" b="0" i="0" dirty="0">
                <a:solidFill>
                  <a:srgbClr val="202124"/>
                </a:solidFill>
                <a:effectLst/>
                <a:latin typeface="Arial Nova Cond" panose="020B0506020202020204" pitchFamily="34" charset="0"/>
              </a:rPr>
              <a:t>a diplomatic official who temporarily takes the place of an ambassador</a:t>
            </a:r>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29</a:t>
            </a:fld>
            <a:endParaRPr lang="en-US" dirty="0"/>
          </a:p>
        </p:txBody>
      </p:sp>
    </p:spTree>
    <p:extLst>
      <p:ext uri="{BB962C8B-B14F-4D97-AF65-F5344CB8AC3E}">
        <p14:creationId xmlns:p14="http://schemas.microsoft.com/office/powerpoint/2010/main" val="1894367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2</a:t>
            </a:fld>
            <a:endParaRPr lang="en-US" dirty="0"/>
          </a:p>
        </p:txBody>
      </p:sp>
    </p:spTree>
    <p:extLst>
      <p:ext uri="{BB962C8B-B14F-4D97-AF65-F5344CB8AC3E}">
        <p14:creationId xmlns:p14="http://schemas.microsoft.com/office/powerpoint/2010/main" val="2211702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Evidence</a:t>
            </a:r>
            <a:r>
              <a:rPr lang="en-US" baseline="0" dirty="0"/>
              <a:t> that ST VWP program enhances migration to the USA for both SK and Taiwan</a:t>
            </a:r>
            <a:endParaRPr lang="en-US" dirty="0"/>
          </a:p>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30</a:t>
            </a:fld>
            <a:endParaRPr lang="en-US" dirty="0"/>
          </a:p>
        </p:txBody>
      </p:sp>
    </p:spTree>
    <p:extLst>
      <p:ext uri="{BB962C8B-B14F-4D97-AF65-F5344CB8AC3E}">
        <p14:creationId xmlns:p14="http://schemas.microsoft.com/office/powerpoint/2010/main" val="1075502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specifically look at the global pharmaceutical industry whose largest players such as GSK, Novartis, Astra Zeneca are non-US firms with laboratories in the USA. Also US firms such as Merck and Pfizer have overseas labs in the UK, Europe and Asia</a:t>
            </a:r>
          </a:p>
          <a:p>
            <a:pPr marL="171450" indent="-171450">
              <a:buFont typeface="Arial" panose="020B0604020202020204" pitchFamily="34" charset="0"/>
              <a:buChar char="•"/>
            </a:pPr>
            <a:r>
              <a:rPr lang="en-US" dirty="0"/>
              <a:t>We use patent data for inventions as inventions correspond pretty well to drug candidates in pharma. We count number of unit patents granted per year and the scope based on number of technology classes patent is listed in</a:t>
            </a:r>
          </a:p>
          <a:p>
            <a:pPr marL="171450" indent="-171450">
              <a:buFont typeface="Arial" panose="020B0604020202020204" pitchFamily="34" charset="0"/>
              <a:buChar char="•"/>
            </a:pPr>
            <a:r>
              <a:rPr lang="en-US" dirty="0"/>
              <a:t>We look at knowledge overlap between the US and major non-US lab by the common patent technology classes of the patents that they have granted. Different spoken language is determined whether overseas lab is in a country where English is not the primary language. </a:t>
            </a:r>
          </a:p>
          <a:p>
            <a:pPr marL="171450" indent="-171450">
              <a:buFont typeface="Arial" panose="020B0604020202020204" pitchFamily="34" charset="0"/>
              <a:buChar char="•"/>
            </a:pPr>
            <a:r>
              <a:rPr lang="en-US" dirty="0"/>
              <a:t>Then a dummy for whether VWP applies in firms’ overseas lab countries</a:t>
            </a:r>
          </a:p>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31</a:t>
            </a:fld>
            <a:endParaRPr lang="en-US" dirty="0"/>
          </a:p>
        </p:txBody>
      </p:sp>
    </p:spTree>
    <p:extLst>
      <p:ext uri="{BB962C8B-B14F-4D97-AF65-F5344CB8AC3E}">
        <p14:creationId xmlns:p14="http://schemas.microsoft.com/office/powerpoint/2010/main" val="1151786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here </a:t>
            </a:r>
            <a:r>
              <a:rPr lang="en-US"/>
              <a:t>means long-lasting</a:t>
            </a:r>
          </a:p>
          <a:p>
            <a:r>
              <a:rPr lang="en-US" dirty="0"/>
              <a:t>“diverse” here means different spoken language.</a:t>
            </a:r>
          </a:p>
        </p:txBody>
      </p:sp>
      <p:sp>
        <p:nvSpPr>
          <p:cNvPr id="4" name="Slide Number Placeholder 3"/>
          <p:cNvSpPr>
            <a:spLocks noGrp="1"/>
          </p:cNvSpPr>
          <p:nvPr>
            <p:ph type="sldNum" sz="quarter" idx="5"/>
          </p:nvPr>
        </p:nvSpPr>
        <p:spPr/>
        <p:txBody>
          <a:bodyPr/>
          <a:lstStyle/>
          <a:p>
            <a:fld id="{54E24227-3AE8-4D23-B434-BC9559522B34}" type="slidenum">
              <a:rPr lang="en-US" smtClean="0"/>
              <a:pPr/>
              <a:t>45</a:t>
            </a:fld>
            <a:endParaRPr lang="en-US" dirty="0"/>
          </a:p>
        </p:txBody>
      </p:sp>
    </p:spTree>
    <p:extLst>
      <p:ext uri="{BB962C8B-B14F-4D97-AF65-F5344CB8AC3E}">
        <p14:creationId xmlns:p14="http://schemas.microsoft.com/office/powerpoint/2010/main" val="1368442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Elimination of international business travels (why not Zoom)?</a:t>
            </a:r>
          </a:p>
          <a:p>
            <a:pPr marL="171450" indent="-171450">
              <a:buFontTx/>
              <a:buChar char="-"/>
            </a:pPr>
            <a:r>
              <a:rPr lang="en-US" dirty="0"/>
              <a:t>Once you have at least one face-to-face interaction</a:t>
            </a:r>
          </a:p>
          <a:p>
            <a:pPr marL="171450" indent="-171450">
              <a:buFontTx/>
              <a:buChar char="-"/>
            </a:pPr>
            <a:r>
              <a:rPr lang="en-US" dirty="0"/>
              <a:t>Share intermediate to high knowledge base</a:t>
            </a:r>
          </a:p>
          <a:p>
            <a:pPr marL="171450" indent="-171450">
              <a:buFontTx/>
              <a:buChar char="-"/>
            </a:pPr>
            <a:r>
              <a:rPr lang="en-US" dirty="0"/>
              <a:t>Or you share the same language or culture</a:t>
            </a:r>
          </a:p>
        </p:txBody>
      </p:sp>
      <p:sp>
        <p:nvSpPr>
          <p:cNvPr id="4" name="Slide Number Placeholder 3"/>
          <p:cNvSpPr>
            <a:spLocks noGrp="1"/>
          </p:cNvSpPr>
          <p:nvPr>
            <p:ph type="sldNum" sz="quarter" idx="5"/>
          </p:nvPr>
        </p:nvSpPr>
        <p:spPr/>
        <p:txBody>
          <a:bodyPr/>
          <a:lstStyle/>
          <a:p>
            <a:fld id="{54E24227-3AE8-4D23-B434-BC9559522B34}" type="slidenum">
              <a:rPr lang="en-US" smtClean="0"/>
              <a:pPr/>
              <a:t>46</a:t>
            </a:fld>
            <a:endParaRPr lang="en-US" dirty="0"/>
          </a:p>
        </p:txBody>
      </p:sp>
    </p:spTree>
    <p:extLst>
      <p:ext uri="{BB962C8B-B14F-4D97-AF65-F5344CB8AC3E}">
        <p14:creationId xmlns:p14="http://schemas.microsoft.com/office/powerpoint/2010/main" val="1573202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cs typeface="Arial" panose="020B0604020202020204" pitchFamily="34" charset="0"/>
              </a:rPr>
              <a:t>Early stage project – actively collecting feedback and suggestions!</a:t>
            </a:r>
          </a:p>
        </p:txBody>
      </p:sp>
      <p:sp>
        <p:nvSpPr>
          <p:cNvPr id="4" name="Slide Number Placeholder 3"/>
          <p:cNvSpPr>
            <a:spLocks noGrp="1"/>
          </p:cNvSpPr>
          <p:nvPr>
            <p:ph type="sldNum" sz="quarter" idx="5"/>
          </p:nvPr>
        </p:nvSpPr>
        <p:spPr/>
        <p:txBody>
          <a:bodyPr/>
          <a:lstStyle/>
          <a:p>
            <a:fld id="{54E24227-3AE8-4D23-B434-BC9559522B34}" type="slidenum">
              <a:rPr lang="en-US" smtClean="0"/>
              <a:t>47</a:t>
            </a:fld>
            <a:endParaRPr lang="en-US" dirty="0"/>
          </a:p>
        </p:txBody>
      </p:sp>
    </p:spTree>
    <p:extLst>
      <p:ext uri="{BB962C8B-B14F-4D97-AF65-F5344CB8AC3E}">
        <p14:creationId xmlns:p14="http://schemas.microsoft.com/office/powerpoint/2010/main" val="677137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time to publication by field? (the first year we see a significant effect)</a:t>
            </a:r>
          </a:p>
        </p:txBody>
      </p:sp>
      <p:sp>
        <p:nvSpPr>
          <p:cNvPr id="4" name="Slide Number Placeholder 3"/>
          <p:cNvSpPr>
            <a:spLocks noGrp="1"/>
          </p:cNvSpPr>
          <p:nvPr>
            <p:ph type="sldNum" sz="quarter" idx="5"/>
          </p:nvPr>
        </p:nvSpPr>
        <p:spPr/>
        <p:txBody>
          <a:bodyPr/>
          <a:lstStyle/>
          <a:p>
            <a:fld id="{54E24227-3AE8-4D23-B434-BC9559522B34}" type="slidenum">
              <a:rPr lang="en-US" smtClean="0"/>
              <a:pPr/>
              <a:t>49</a:t>
            </a:fld>
            <a:endParaRPr lang="en-US" dirty="0"/>
          </a:p>
        </p:txBody>
      </p:sp>
    </p:spTree>
    <p:extLst>
      <p:ext uri="{BB962C8B-B14F-4D97-AF65-F5344CB8AC3E}">
        <p14:creationId xmlns:p14="http://schemas.microsoft.com/office/powerpoint/2010/main" val="2603611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#AGRI - Agricultural and Biological Sciences (o)</a:t>
            </a:r>
          </a:p>
          <a:p>
            <a:r>
              <a:rPr lang="en-US" dirty="0"/>
              <a:t>#ARTS - Arts and Humanities</a:t>
            </a:r>
          </a:p>
          <a:p>
            <a:r>
              <a:rPr lang="en-US" dirty="0"/>
              <a:t>#BIOC - Biochemistry, Genetics and Molecular Biology (o)</a:t>
            </a:r>
          </a:p>
          <a:p>
            <a:r>
              <a:rPr lang="en-US" dirty="0"/>
              <a:t>#BUSI - Business, Management and Accounting (o)</a:t>
            </a:r>
          </a:p>
          <a:p>
            <a:r>
              <a:rPr lang="en-US" dirty="0"/>
              <a:t>#CENG - Chemical Engineering (o)</a:t>
            </a:r>
          </a:p>
          <a:p>
            <a:r>
              <a:rPr lang="en-US" dirty="0"/>
              <a:t>#CHEM - Chemistry (o)</a:t>
            </a:r>
          </a:p>
          <a:p>
            <a:r>
              <a:rPr lang="en-US" dirty="0"/>
              <a:t>#COMP - Computer Science (o)</a:t>
            </a:r>
          </a:p>
          <a:p>
            <a:r>
              <a:rPr lang="en-US" dirty="0"/>
              <a:t>#DECI - Decision Sciences</a:t>
            </a:r>
          </a:p>
          <a:p>
            <a:r>
              <a:rPr lang="en-US" dirty="0"/>
              <a:t>#DENT - Dentistry</a:t>
            </a:r>
          </a:p>
          <a:p>
            <a:r>
              <a:rPr lang="en-US" dirty="0"/>
              <a:t>#EART - Earth and Planetary Sciences (o)</a:t>
            </a:r>
          </a:p>
          <a:p>
            <a:r>
              <a:rPr lang="en-US" dirty="0"/>
              <a:t>#ECON - Economics, Econometrics and Finance (o)</a:t>
            </a:r>
          </a:p>
          <a:p>
            <a:r>
              <a:rPr lang="en-US" dirty="0"/>
              <a:t>#ENER - Energy (o)</a:t>
            </a:r>
          </a:p>
          <a:p>
            <a:r>
              <a:rPr lang="en-US" dirty="0"/>
              <a:t>#ENGI - Engineering (o)</a:t>
            </a:r>
          </a:p>
          <a:p>
            <a:r>
              <a:rPr lang="en-US" dirty="0"/>
              <a:t>#ENVI - Environmental Science (o)</a:t>
            </a:r>
          </a:p>
          <a:p>
            <a:r>
              <a:rPr lang="en-US" dirty="0"/>
              <a:t>#HEAL - Health Professions</a:t>
            </a:r>
          </a:p>
          <a:p>
            <a:r>
              <a:rPr lang="en-US" dirty="0"/>
              <a:t>#IMMU - Immunology and Microbiology (not yet)</a:t>
            </a:r>
          </a:p>
          <a:p>
            <a:r>
              <a:rPr lang="en-US" dirty="0"/>
              <a:t>#MATE - Materials Science (not yet)</a:t>
            </a:r>
          </a:p>
          <a:p>
            <a:r>
              <a:rPr lang="en-US" dirty="0"/>
              <a:t>#MATH - Mathematics (o)</a:t>
            </a:r>
          </a:p>
          <a:p>
            <a:r>
              <a:rPr lang="en-US" dirty="0"/>
              <a:t>#MEDI - Medicine</a:t>
            </a:r>
          </a:p>
          <a:p>
            <a:r>
              <a:rPr lang="en-US" dirty="0"/>
              <a:t>#NEUR - Neuroscience (not yet)</a:t>
            </a:r>
          </a:p>
          <a:p>
            <a:r>
              <a:rPr lang="en-US" dirty="0"/>
              <a:t>#NURS - Nursing</a:t>
            </a:r>
          </a:p>
          <a:p>
            <a:r>
              <a:rPr lang="en-US" dirty="0"/>
              <a:t>#PHAR - Pharmacology, Toxicology and Pharmaceutics (not yet)</a:t>
            </a:r>
          </a:p>
          <a:p>
            <a:r>
              <a:rPr lang="en-US" dirty="0"/>
              <a:t>#PHYS - Physics and Astronomy (not yet)</a:t>
            </a:r>
          </a:p>
          <a:p>
            <a:r>
              <a:rPr lang="en-US" dirty="0"/>
              <a:t>#PSYC - Psychology</a:t>
            </a:r>
          </a:p>
          <a:p>
            <a:r>
              <a:rPr lang="en-US" dirty="0"/>
              <a:t>#SOCI - Social Sciences</a:t>
            </a:r>
          </a:p>
          <a:p>
            <a:r>
              <a:rPr lang="en-US" dirty="0"/>
              <a:t>#VETE - Veterinary</a:t>
            </a:r>
          </a:p>
          <a:p>
            <a:r>
              <a:rPr lang="en-US" dirty="0"/>
              <a:t>#MULT - Multidisciplinary</a:t>
            </a:r>
          </a:p>
        </p:txBody>
      </p:sp>
      <p:sp>
        <p:nvSpPr>
          <p:cNvPr id="4" name="Slide Number Placeholder 3"/>
          <p:cNvSpPr>
            <a:spLocks noGrp="1"/>
          </p:cNvSpPr>
          <p:nvPr>
            <p:ph type="sldNum" sz="quarter" idx="5"/>
          </p:nvPr>
        </p:nvSpPr>
        <p:spPr/>
        <p:txBody>
          <a:bodyPr/>
          <a:lstStyle/>
          <a:p>
            <a:fld id="{54E24227-3AE8-4D23-B434-BC9559522B34}" type="slidenum">
              <a:rPr lang="en-US" smtClean="0"/>
              <a:pPr/>
              <a:t>50</a:t>
            </a:fld>
            <a:endParaRPr lang="en-US" dirty="0"/>
          </a:p>
        </p:txBody>
      </p:sp>
    </p:spTree>
    <p:extLst>
      <p:ext uri="{BB962C8B-B14F-4D97-AF65-F5344CB8AC3E}">
        <p14:creationId xmlns:p14="http://schemas.microsoft.com/office/powerpoint/2010/main" val="2571174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t>52</a:t>
            </a:fld>
            <a:endParaRPr lang="en-US" dirty="0"/>
          </a:p>
        </p:txBody>
      </p:sp>
    </p:spTree>
    <p:extLst>
      <p:ext uri="{BB962C8B-B14F-4D97-AF65-F5344CB8AC3E}">
        <p14:creationId xmlns:p14="http://schemas.microsoft.com/office/powerpoint/2010/main" val="2194806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Counterfactual – having a Zoom seminar [Figure needs to be updated]</a:t>
            </a:r>
          </a:p>
        </p:txBody>
      </p:sp>
      <p:sp>
        <p:nvSpPr>
          <p:cNvPr id="4" name="Slide Number Placeholder 3"/>
          <p:cNvSpPr>
            <a:spLocks noGrp="1"/>
          </p:cNvSpPr>
          <p:nvPr>
            <p:ph type="sldNum" sz="quarter" idx="5"/>
          </p:nvPr>
        </p:nvSpPr>
        <p:spPr/>
        <p:txBody>
          <a:bodyPr/>
          <a:lstStyle/>
          <a:p>
            <a:fld id="{54E24227-3AE8-4D23-B434-BC9559522B34}" type="slidenum">
              <a:rPr lang="en-US" smtClean="0"/>
              <a:pPr/>
              <a:t>3</a:t>
            </a:fld>
            <a:endParaRPr lang="en-US" dirty="0"/>
          </a:p>
        </p:txBody>
      </p:sp>
    </p:spTree>
    <p:extLst>
      <p:ext uri="{BB962C8B-B14F-4D97-AF65-F5344CB8AC3E}">
        <p14:creationId xmlns:p14="http://schemas.microsoft.com/office/powerpoint/2010/main" val="183165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2021: Online, Gather Town</a:t>
            </a:r>
          </a:p>
          <a:p>
            <a:r>
              <a:rPr lang="en-US" dirty="0"/>
              <a:t>2022: In person in Munich</a:t>
            </a:r>
          </a:p>
        </p:txBody>
      </p:sp>
      <p:sp>
        <p:nvSpPr>
          <p:cNvPr id="4" name="Slide Number Placeholder 3"/>
          <p:cNvSpPr>
            <a:spLocks noGrp="1"/>
          </p:cNvSpPr>
          <p:nvPr>
            <p:ph type="sldNum" sz="quarter" idx="5"/>
          </p:nvPr>
        </p:nvSpPr>
        <p:spPr/>
        <p:txBody>
          <a:bodyPr/>
          <a:lstStyle/>
          <a:p>
            <a:fld id="{54E24227-3AE8-4D23-B434-BC9559522B34}" type="slidenum">
              <a:rPr lang="en-US" smtClean="0"/>
              <a:pPr/>
              <a:t>4</a:t>
            </a:fld>
            <a:endParaRPr lang="en-US" dirty="0"/>
          </a:p>
        </p:txBody>
      </p:sp>
    </p:spTree>
    <p:extLst>
      <p:ext uri="{BB962C8B-B14F-4D97-AF65-F5344CB8AC3E}">
        <p14:creationId xmlns:p14="http://schemas.microsoft.com/office/powerpoint/2010/main" val="1856913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tend to get obsessed about cool R&amp;D being done in Silicon Valley and Boston, but R&amp;D for many firms is a global effort drawing on the expertise of networks of laboratories across multiple countries so firms have access to a global talent pool</a:t>
            </a:r>
          </a:p>
          <a:p>
            <a:pPr marL="171450" indent="-171450">
              <a:buFont typeface="Arial" panose="020B0604020202020204" pitchFamily="34" charset="0"/>
              <a:buChar char="•"/>
            </a:pPr>
            <a:r>
              <a:rPr lang="en-US" dirty="0"/>
              <a:t>Here we see Alphabet that has a significant R&amp;D presence in Europe and Asia. Such as Deep Mind AI research in London, Alphabet X in India working on remote </a:t>
            </a:r>
            <a:r>
              <a:rPr lang="en-US" dirty="0" err="1"/>
              <a:t>wifi</a:t>
            </a:r>
            <a:r>
              <a:rPr lang="en-US" dirty="0"/>
              <a:t> access and a product development center in Nairobi and operations in Lagos Nigeria</a:t>
            </a:r>
          </a:p>
          <a:p>
            <a:pPr marL="171450" indent="-171450">
              <a:buFont typeface="Arial" panose="020B0604020202020204" pitchFamily="34" charset="0"/>
              <a:buChar char="•"/>
            </a:pPr>
            <a:r>
              <a:rPr lang="en-US" dirty="0"/>
              <a:t>Unilever R&amp;D a former employer of mine has a network of labs in multiple countries and I have had the pleasure of visiting both labs in the UK, lab in the USA and China. They used to have a lab in Edgewater New </a:t>
            </a:r>
            <a:r>
              <a:rPr lang="en-US" dirty="0" err="1"/>
              <a:t>Jorsey</a:t>
            </a:r>
            <a:r>
              <a:rPr lang="en-US" dirty="0"/>
              <a:t> I believe it is pronounced that I came to on many occasions from my base in Port Sunlight to learn how to apply shower gel technology to shampoos, you may snigger shower gel technology there is a lot of patenting in this area and in Shampoos! </a:t>
            </a:r>
          </a:p>
          <a:p>
            <a:endParaRPr lang="en-US" dirty="0"/>
          </a:p>
        </p:txBody>
      </p:sp>
      <p:sp>
        <p:nvSpPr>
          <p:cNvPr id="4" name="Slide Number Placeholder 3"/>
          <p:cNvSpPr>
            <a:spLocks noGrp="1"/>
          </p:cNvSpPr>
          <p:nvPr>
            <p:ph type="sldNum" sz="quarter" idx="5"/>
          </p:nvPr>
        </p:nvSpPr>
        <p:spPr/>
        <p:txBody>
          <a:bodyPr/>
          <a:lstStyle/>
          <a:p>
            <a:fld id="{54E24227-3AE8-4D23-B434-BC9559522B34}" type="slidenum">
              <a:rPr lang="en-US" smtClean="0"/>
              <a:pPr/>
              <a:t>8</a:t>
            </a:fld>
            <a:endParaRPr lang="en-US" dirty="0"/>
          </a:p>
        </p:txBody>
      </p:sp>
    </p:spTree>
    <p:extLst>
      <p:ext uri="{BB962C8B-B14F-4D97-AF65-F5344CB8AC3E}">
        <p14:creationId xmlns:p14="http://schemas.microsoft.com/office/powerpoint/2010/main" val="343267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problem that firms face is that firms cannot make the whole greater than the sum of the parts as illustrated by these articles in academic and practitioner journals.</a:t>
            </a:r>
          </a:p>
          <a:p>
            <a:pPr marL="171450" indent="-171450">
              <a:buFont typeface="Arial" panose="020B0604020202020204" pitchFamily="34" charset="0"/>
              <a:buChar char="•"/>
            </a:pPr>
            <a:r>
              <a:rPr lang="en-US" dirty="0"/>
              <a:t>It is challenging for the large firms to get these disparate labs working together to recombine their knowledge to create new inventions. With challenges such as siloed thinking, difficulties in communication and conflicting objectives these networks may not be as effective as they could be.</a:t>
            </a:r>
          </a:p>
        </p:txBody>
      </p:sp>
      <p:sp>
        <p:nvSpPr>
          <p:cNvPr id="4" name="Slide Number Placeholder 3"/>
          <p:cNvSpPr>
            <a:spLocks noGrp="1"/>
          </p:cNvSpPr>
          <p:nvPr>
            <p:ph type="sldNum" sz="quarter" idx="5"/>
          </p:nvPr>
        </p:nvSpPr>
        <p:spPr/>
        <p:txBody>
          <a:bodyPr/>
          <a:lstStyle/>
          <a:p>
            <a:fld id="{54E24227-3AE8-4D23-B434-BC9559522B34}" type="slidenum">
              <a:rPr lang="en-US" smtClean="0"/>
              <a:pPr/>
              <a:t>9</a:t>
            </a:fld>
            <a:endParaRPr lang="en-US" dirty="0"/>
          </a:p>
        </p:txBody>
      </p:sp>
    </p:spTree>
    <p:extLst>
      <p:ext uri="{BB962C8B-B14F-4D97-AF65-F5344CB8AC3E}">
        <p14:creationId xmlns:p14="http://schemas.microsoft.com/office/powerpoint/2010/main" val="206540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Ultimately we argue that firms face an organization design problem when managing large global R&amp;D footprints</a:t>
            </a:r>
          </a:p>
          <a:p>
            <a:pPr marL="171450" indent="-171450">
              <a:buFont typeface="Arial" panose="020B0604020202020204" pitchFamily="34" charset="0"/>
              <a:buChar char="•"/>
            </a:pPr>
            <a:r>
              <a:rPr lang="en-US" dirty="0"/>
              <a:t>From the work of </a:t>
            </a:r>
            <a:r>
              <a:rPr lang="en-US" dirty="0" err="1"/>
              <a:t>Phanish</a:t>
            </a:r>
            <a:r>
              <a:rPr lang="en-US" dirty="0"/>
              <a:t> Puranam we know that org design consists of</a:t>
            </a:r>
            <a:r>
              <a:rPr lang="en-US" baseline="0" dirty="0"/>
              <a:t> solving problems associated with the </a:t>
            </a:r>
            <a:r>
              <a:rPr lang="en-US" baseline="0" dirty="0" err="1"/>
              <a:t>divison</a:t>
            </a:r>
            <a:r>
              <a:rPr lang="en-US" baseline="0" dirty="0"/>
              <a:t> of labor and the integration of the effort of that divided labor</a:t>
            </a:r>
          </a:p>
          <a:p>
            <a:pPr marL="171450" indent="-171450">
              <a:buFont typeface="Arial" panose="020B0604020202020204" pitchFamily="34" charset="0"/>
              <a:buChar char="•"/>
            </a:pPr>
            <a:r>
              <a:rPr lang="en-US" baseline="0" dirty="0"/>
              <a:t>This sets up both coordination and cooperation challenges</a:t>
            </a:r>
            <a:endParaRPr lang="en-US" dirty="0"/>
          </a:p>
        </p:txBody>
      </p:sp>
      <p:sp>
        <p:nvSpPr>
          <p:cNvPr id="4" name="Slide Number Placeholder 3"/>
          <p:cNvSpPr>
            <a:spLocks noGrp="1"/>
          </p:cNvSpPr>
          <p:nvPr>
            <p:ph type="sldNum" sz="quarter" idx="10"/>
          </p:nvPr>
        </p:nvSpPr>
        <p:spPr/>
        <p:txBody>
          <a:bodyPr/>
          <a:lstStyle/>
          <a:p>
            <a:fld id="{54E24227-3AE8-4D23-B434-BC9559522B34}" type="slidenum">
              <a:rPr lang="en-US" smtClean="0"/>
              <a:pPr/>
              <a:t>10</a:t>
            </a:fld>
            <a:endParaRPr lang="en-US" dirty="0"/>
          </a:p>
        </p:txBody>
      </p:sp>
    </p:spTree>
    <p:extLst>
      <p:ext uri="{BB962C8B-B14F-4D97-AF65-F5344CB8AC3E}">
        <p14:creationId xmlns:p14="http://schemas.microsoft.com/office/powerpoint/2010/main" val="138178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research question is focused on when short term migration can help firm’s global R&amp;D efforts.</a:t>
            </a:r>
          </a:p>
        </p:txBody>
      </p:sp>
      <p:sp>
        <p:nvSpPr>
          <p:cNvPr id="4" name="Slide Number Placeholder 3"/>
          <p:cNvSpPr>
            <a:spLocks noGrp="1"/>
          </p:cNvSpPr>
          <p:nvPr>
            <p:ph type="sldNum" sz="quarter" idx="5"/>
          </p:nvPr>
        </p:nvSpPr>
        <p:spPr/>
        <p:txBody>
          <a:bodyPr/>
          <a:lstStyle/>
          <a:p>
            <a:fld id="{54E24227-3AE8-4D23-B434-BC9559522B34}" type="slidenum">
              <a:rPr lang="en-US" smtClean="0"/>
              <a:pPr/>
              <a:t>13</a:t>
            </a:fld>
            <a:endParaRPr lang="en-US" dirty="0"/>
          </a:p>
        </p:txBody>
      </p:sp>
    </p:spTree>
    <p:extLst>
      <p:ext uri="{BB962C8B-B14F-4D97-AF65-F5344CB8AC3E}">
        <p14:creationId xmlns:p14="http://schemas.microsoft.com/office/powerpoint/2010/main" val="1215028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argue that ST migration provides a richer communication medium for scientists to interact than phone or email used at distance</a:t>
            </a:r>
          </a:p>
          <a:p>
            <a:pPr marL="171450" indent="-171450">
              <a:buFont typeface="Arial" panose="020B0604020202020204" pitchFamily="34" charset="0"/>
              <a:buChar char="•"/>
            </a:pPr>
            <a:r>
              <a:rPr lang="en-US" dirty="0"/>
              <a:t>This facilitates firms R&amp;D efforts through enhancing effectiveness of org design through enhancing intraorganizational coordination and cooperation</a:t>
            </a:r>
          </a:p>
          <a:p>
            <a:pPr marL="171450" indent="-171450">
              <a:buFont typeface="Arial" panose="020B0604020202020204" pitchFamily="34" charset="0"/>
              <a:buChar char="•"/>
            </a:pPr>
            <a:r>
              <a:rPr lang="en-US" dirty="0"/>
              <a:t>Discuss quotes</a:t>
            </a:r>
          </a:p>
        </p:txBody>
      </p:sp>
      <p:sp>
        <p:nvSpPr>
          <p:cNvPr id="4" name="Slide Number Placeholder 3"/>
          <p:cNvSpPr>
            <a:spLocks noGrp="1"/>
          </p:cNvSpPr>
          <p:nvPr>
            <p:ph type="sldNum" sz="quarter" idx="5"/>
          </p:nvPr>
        </p:nvSpPr>
        <p:spPr/>
        <p:txBody>
          <a:bodyPr/>
          <a:lstStyle/>
          <a:p>
            <a:fld id="{54E24227-3AE8-4D23-B434-BC9559522B34}" type="slidenum">
              <a:rPr lang="en-US" smtClean="0"/>
              <a:pPr/>
              <a:t>14</a:t>
            </a:fld>
            <a:endParaRPr lang="en-US" dirty="0"/>
          </a:p>
        </p:txBody>
      </p:sp>
    </p:spTree>
    <p:extLst>
      <p:ext uri="{BB962C8B-B14F-4D97-AF65-F5344CB8AC3E}">
        <p14:creationId xmlns:p14="http://schemas.microsoft.com/office/powerpoint/2010/main" val="129800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i="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36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142A8F-CFEB-4D07-A994-D288460D07DB}"/>
              </a:ext>
            </a:extLst>
          </p:cNvPr>
          <p:cNvSpPr/>
          <p:nvPr userDrawn="1"/>
        </p:nvSpPr>
        <p:spPr>
          <a:xfrm>
            <a:off x="1" y="-1"/>
            <a:ext cx="12191998" cy="889461"/>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F Das Grotesk Pro" panose="02000506040000020004" pitchFamily="2" charset="0"/>
            </a:endParaRPr>
          </a:p>
        </p:txBody>
      </p:sp>
      <p:sp>
        <p:nvSpPr>
          <p:cNvPr id="9" name="Content Placeholder 2">
            <a:extLst>
              <a:ext uri="{FF2B5EF4-FFF2-40B4-BE49-F238E27FC236}">
                <a16:creationId xmlns:a16="http://schemas.microsoft.com/office/drawing/2014/main" id="{E9818410-0FA8-441B-820F-F4005AE2950F}"/>
              </a:ext>
            </a:extLst>
          </p:cNvPr>
          <p:cNvSpPr>
            <a:spLocks noGrp="1"/>
          </p:cNvSpPr>
          <p:nvPr>
            <p:ph idx="1"/>
          </p:nvPr>
        </p:nvSpPr>
        <p:spPr>
          <a:xfrm>
            <a:off x="434768" y="1112431"/>
            <a:ext cx="11540358" cy="5385264"/>
          </a:xfrm>
        </p:spPr>
        <p:txBody>
          <a:bodyPr/>
          <a:lstStyle>
            <a:lvl1pPr marL="228600" indent="-228600">
              <a:lnSpc>
                <a:spcPct val="110000"/>
              </a:lnSpc>
              <a:spcBef>
                <a:spcPts val="1200"/>
              </a:spcBef>
              <a:buFont typeface="Wingdings" panose="05000000000000000000" pitchFamily="2" charset="2"/>
              <a:buChar char="§"/>
              <a:defRPr sz="2800" b="0" i="0">
                <a:latin typeface="PF Das Grotesk Pro" panose="02000506040000020004" pitchFamily="2" charset="0"/>
                <a:ea typeface="Pretendard" panose="02000503000000020004" pitchFamily="2" charset="-127"/>
                <a:cs typeface="Pretendard" panose="02000503000000020004" pitchFamily="2" charset="-127"/>
              </a:defRPr>
            </a:lvl1pPr>
            <a:lvl2pPr>
              <a:lnSpc>
                <a:spcPct val="110000"/>
              </a:lnSpc>
              <a:spcBef>
                <a:spcPts val="600"/>
              </a:spcBef>
              <a:defRPr sz="2500" b="0" i="0">
                <a:latin typeface="PF Das Grotesk Pro" panose="02000506040000020004" pitchFamily="2" charset="0"/>
                <a:ea typeface="Pretendard" panose="02000503000000020004" pitchFamily="2" charset="-127"/>
                <a:cs typeface="Pretendard" panose="02000503000000020004" pitchFamily="2" charset="-127"/>
              </a:defRPr>
            </a:lvl2pPr>
            <a:lvl3pPr>
              <a:lnSpc>
                <a:spcPct val="110000"/>
              </a:lnSpc>
              <a:spcBef>
                <a:spcPts val="400"/>
              </a:spcBef>
              <a:defRPr sz="2200" b="0" i="0">
                <a:latin typeface="PF Das Grotesk Pro" panose="02000506040000020004" pitchFamily="2" charset="0"/>
                <a:ea typeface="Pretendard" panose="02000503000000020004" pitchFamily="2" charset="-127"/>
                <a:cs typeface="Pretendard" panose="02000503000000020004" pitchFamily="2" charset="-127"/>
              </a:defRPr>
            </a:lvl3pPr>
            <a:lvl4pPr>
              <a:lnSpc>
                <a:spcPct val="110000"/>
              </a:lnSpc>
              <a:spcBef>
                <a:spcPts val="300"/>
              </a:spcBef>
              <a:defRPr sz="2200" b="0" i="0">
                <a:latin typeface="PF Das Grotesk Pro" panose="02000506040000020004" pitchFamily="2" charset="0"/>
                <a:ea typeface="Pretendard" panose="02000503000000020004" pitchFamily="2" charset="-127"/>
                <a:cs typeface="Pretendard" panose="02000503000000020004" pitchFamily="2" charset="-127"/>
              </a:defRPr>
            </a:lvl4pPr>
            <a:lvl5pPr>
              <a:lnSpc>
                <a:spcPct val="110000"/>
              </a:lnSpc>
              <a:spcBef>
                <a:spcPts val="300"/>
              </a:spcBef>
              <a:defRPr sz="2200" b="0" i="0">
                <a:latin typeface="PF Das Grotesk Pro" panose="02000506040000020004" pitchFamily="2" charset="0"/>
                <a:ea typeface="Pretendard" panose="02000503000000020004" pitchFamily="2" charset="-127"/>
                <a:cs typeface="Pretendard" panose="02000503000000020004" pitchFamily="2" charset="-12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6E1AFE83-B238-4399-BF66-679EC7560319}"/>
              </a:ext>
            </a:extLst>
          </p:cNvPr>
          <p:cNvSpPr>
            <a:spLocks noGrp="1"/>
          </p:cNvSpPr>
          <p:nvPr>
            <p:ph type="sldNum" sz="quarter" idx="12"/>
          </p:nvPr>
        </p:nvSpPr>
        <p:spPr>
          <a:xfrm>
            <a:off x="9283700" y="6431956"/>
            <a:ext cx="2743200" cy="365125"/>
          </a:xfrm>
        </p:spPr>
        <p:txBody>
          <a:bodyPr/>
          <a:lstStyle>
            <a:lvl1pPr>
              <a:defRPr sz="1200" b="0" i="0">
                <a:latin typeface="Arial Nova" panose="020B0504020202020204" pitchFamily="34" charset="0"/>
                <a:ea typeface="Pretendard" panose="02000503000000020004" pitchFamily="2" charset="-127"/>
                <a:cs typeface="Pretendard" panose="02000503000000020004" pitchFamily="2" charset="-127"/>
              </a:defRPr>
            </a:lvl1pPr>
          </a:lstStyle>
          <a:p>
            <a:r>
              <a:rPr lang="en-US">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a:t>
            </a:fld>
            <a:endParaRPr lang="en-US" dirty="0">
              <a:latin typeface="PF Das Grotesk Pro" panose="02000506040000020004" pitchFamily="2" charset="0"/>
            </a:endParaRPr>
          </a:p>
        </p:txBody>
      </p:sp>
      <p:sp>
        <p:nvSpPr>
          <p:cNvPr id="13" name="Title 1">
            <a:extLst>
              <a:ext uri="{FF2B5EF4-FFF2-40B4-BE49-F238E27FC236}">
                <a16:creationId xmlns:a16="http://schemas.microsoft.com/office/drawing/2014/main" id="{833ACA89-1C4C-4A57-94B6-15280BD8A570}"/>
              </a:ext>
            </a:extLst>
          </p:cNvPr>
          <p:cNvSpPr>
            <a:spLocks noGrp="1"/>
          </p:cNvSpPr>
          <p:nvPr>
            <p:ph type="title"/>
          </p:nvPr>
        </p:nvSpPr>
        <p:spPr>
          <a:xfrm>
            <a:off x="434768" y="51801"/>
            <a:ext cx="11824137" cy="844370"/>
          </a:xfrm>
        </p:spPr>
        <p:txBody>
          <a:bodyPr lIns="0">
            <a:normAutofit/>
          </a:bodyPr>
          <a:lstStyle>
            <a:lvl1pPr>
              <a:defRPr sz="3300" b="1" i="0">
                <a:solidFill>
                  <a:srgbClr val="002060"/>
                </a:solidFill>
                <a:latin typeface="PF Das Grotesk Pro" panose="02000506040000020004" pitchFamily="2" charset="0"/>
                <a:ea typeface="Roboto Slab" pitchFamily="2" charset="0"/>
              </a:defRPr>
            </a:lvl1pPr>
          </a:lstStyle>
          <a:p>
            <a:r>
              <a:rPr lang="en-US" dirty="0"/>
              <a:t>Click to edit Master title style</a:t>
            </a:r>
          </a:p>
        </p:txBody>
      </p:sp>
    </p:spTree>
    <p:extLst>
      <p:ext uri="{BB962C8B-B14F-4D97-AF65-F5344CB8AC3E}">
        <p14:creationId xmlns:p14="http://schemas.microsoft.com/office/powerpoint/2010/main" val="3761779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vl1pPr>
          </a:lstStyle>
          <a:p>
            <a:r>
              <a:rPr lang="en-US" dirty="0"/>
              <a:t>Click to edit Master title style</a:t>
            </a:r>
          </a:p>
        </p:txBody>
      </p:sp>
      <p:sp>
        <p:nvSpPr>
          <p:cNvPr id="3" name="Content Placeholder 2"/>
          <p:cNvSpPr>
            <a:spLocks noGrp="1"/>
          </p:cNvSpPr>
          <p:nvPr>
            <p:ph sz="half" idx="1"/>
          </p:nvPr>
        </p:nvSpPr>
        <p:spPr>
          <a:xfrm>
            <a:off x="406400" y="1371600"/>
            <a:ext cx="5588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588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19121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F Das Grotesk Pro" panose="02000506040000020004" pitchFamily="2" charset="0"/>
              </a:defRPr>
            </a:lvl1pPr>
          </a:lstStyle>
          <a:p>
            <a:fld id="{C764DE79-268F-4C1A-8933-263129D2AF90}" type="datetimeFigureOut">
              <a:rPr lang="en-US" smtClean="0"/>
              <a:pPr/>
              <a:t>11/25/22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F Das Grotesk Pro" panose="02000506040000020004" pitchFamily="2"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F Das Grotesk Pro" panose="02000506040000020004" pitchFamily="2"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12102017"/>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9" r:id="rId3"/>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masis MT Pro" panose="02040504050005020304" pitchFamily="18" charset="77"/>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F Das Grotesk Pro" panose="02000506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F Das Grotesk Pro" panose="02000506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F Das Grotesk Pro" panose="02000506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F Das Grotesk Pro" panose="02000506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F Das Grotesk Pro" panose="02000506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7.jpe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6A691A71-89E3-4700-8F6E-30EF8D246483}"/>
              </a:ext>
            </a:extLst>
          </p:cNvPr>
          <p:cNvSpPr>
            <a:spLocks noGrp="1"/>
          </p:cNvSpPr>
          <p:nvPr>
            <p:ph type="subTitle" idx="1"/>
          </p:nvPr>
        </p:nvSpPr>
        <p:spPr>
          <a:xfrm>
            <a:off x="2667000" y="5003294"/>
            <a:ext cx="6858000" cy="785478"/>
          </a:xfrm>
        </p:spPr>
        <p:txBody>
          <a:bodyPr>
            <a:normAutofit/>
          </a:bodyPr>
          <a:lstStyle/>
          <a:p>
            <a:pPr>
              <a:lnSpc>
                <a:spcPct val="100000"/>
              </a:lnSpc>
              <a:spcBef>
                <a:spcPts val="0"/>
              </a:spcBef>
            </a:pPr>
            <a:r>
              <a:rPr lang="en-US" sz="2000" dirty="0">
                <a:ea typeface="Pretendard" panose="02000503000000020004" pitchFamily="2" charset="-127"/>
                <a:cs typeface="Pretendard" panose="02000503000000020004" pitchFamily="2" charset="-127"/>
              </a:rPr>
              <a:t>November 25, 2022</a:t>
            </a:r>
          </a:p>
          <a:p>
            <a:pPr>
              <a:lnSpc>
                <a:spcPct val="100000"/>
              </a:lnSpc>
              <a:spcBef>
                <a:spcPts val="0"/>
              </a:spcBef>
            </a:pPr>
            <a:r>
              <a:rPr lang="en-US" sz="2000" dirty="0">
                <a:ea typeface="Pretendard" panose="02000503000000020004" pitchFamily="2" charset="-127"/>
                <a:cs typeface="Pretendard" panose="02000503000000020004" pitchFamily="2" charset="-127"/>
              </a:rPr>
              <a:t>KAIST</a:t>
            </a:r>
          </a:p>
        </p:txBody>
      </p:sp>
      <p:graphicFrame>
        <p:nvGraphicFramePr>
          <p:cNvPr id="2" name="Table 2">
            <a:extLst>
              <a:ext uri="{FF2B5EF4-FFF2-40B4-BE49-F238E27FC236}">
                <a16:creationId xmlns:a16="http://schemas.microsoft.com/office/drawing/2014/main" id="{821C9C94-1EA6-464B-A0B1-01DE44EE938A}"/>
              </a:ext>
            </a:extLst>
          </p:cNvPr>
          <p:cNvGraphicFramePr>
            <a:graphicFrameLocks noGrp="1"/>
          </p:cNvGraphicFramePr>
          <p:nvPr>
            <p:extLst>
              <p:ext uri="{D42A27DB-BD31-4B8C-83A1-F6EECF244321}">
                <p14:modId xmlns:p14="http://schemas.microsoft.com/office/powerpoint/2010/main" val="2545856412"/>
              </p:ext>
            </p:extLst>
          </p:nvPr>
        </p:nvGraphicFramePr>
        <p:xfrm>
          <a:off x="760978" y="1005687"/>
          <a:ext cx="10670044" cy="1645920"/>
        </p:xfrm>
        <a:graphic>
          <a:graphicData uri="http://schemas.openxmlformats.org/drawingml/2006/table">
            <a:tbl>
              <a:tblPr firstRow="1" bandRow="1">
                <a:tableStyleId>{5C22544A-7EE6-4342-B048-85BDC9FD1C3A}</a:tableStyleId>
              </a:tblPr>
              <a:tblGrid>
                <a:gridCol w="10670044">
                  <a:extLst>
                    <a:ext uri="{9D8B030D-6E8A-4147-A177-3AD203B41FA5}">
                      <a16:colId xmlns:a16="http://schemas.microsoft.com/office/drawing/2014/main" val="2578996749"/>
                    </a:ext>
                  </a:extLst>
                </a:gridCol>
              </a:tblGrid>
              <a:tr h="1280160">
                <a:tc>
                  <a:txBody>
                    <a:bodyPr/>
                    <a:lstStyle/>
                    <a:p>
                      <a:pPr algn="ctr"/>
                      <a:r>
                        <a:rPr lang="en-US" sz="3400" b="1" i="0" dirty="0">
                          <a:solidFill>
                            <a:srgbClr val="A80532"/>
                          </a:solidFill>
                          <a:latin typeface="Amasis MT Pro" panose="02040504050005020304" pitchFamily="18" charset="77"/>
                          <a:ea typeface="Roboto Slab Medium" pitchFamily="2" charset="0"/>
                        </a:rPr>
                        <a:t>Fast Friends: </a:t>
                      </a:r>
                      <a:br>
                        <a:rPr lang="en-US" sz="3400" b="1" i="0" dirty="0">
                          <a:solidFill>
                            <a:srgbClr val="002060"/>
                          </a:solidFill>
                          <a:latin typeface="Amasis MT Pro" panose="02040504050005020304" pitchFamily="18" charset="77"/>
                          <a:ea typeface="Roboto Slab Medium" pitchFamily="2" charset="0"/>
                        </a:rPr>
                      </a:br>
                      <a:r>
                        <a:rPr lang="en-US" sz="3400" b="1" i="0" dirty="0">
                          <a:solidFill>
                            <a:srgbClr val="002060"/>
                          </a:solidFill>
                          <a:latin typeface="Amasis MT Pro" panose="02040504050005020304" pitchFamily="18" charset="77"/>
                          <a:ea typeface="Roboto Slab Medium" pitchFamily="2" charset="0"/>
                        </a:rPr>
                        <a:t>Understanding the Impact of Short-term Migration</a:t>
                      </a:r>
                      <a:br>
                        <a:rPr lang="en-US" sz="3400" b="1" i="0" dirty="0">
                          <a:solidFill>
                            <a:srgbClr val="002060"/>
                          </a:solidFill>
                          <a:latin typeface="Amasis MT Pro" panose="02040504050005020304" pitchFamily="18" charset="77"/>
                          <a:ea typeface="Roboto Slab Medium" pitchFamily="2" charset="0"/>
                        </a:rPr>
                      </a:br>
                      <a:r>
                        <a:rPr lang="en-US" sz="3400" b="1" i="0" dirty="0">
                          <a:solidFill>
                            <a:srgbClr val="002060"/>
                          </a:solidFill>
                          <a:latin typeface="Amasis MT Pro" panose="02040504050005020304" pitchFamily="18" charset="77"/>
                          <a:ea typeface="Roboto Slab Medium" pitchFamily="2" charset="0"/>
                        </a:rPr>
                        <a:t>on Firms’ Invention Outcomes</a:t>
                      </a:r>
                    </a:p>
                  </a:txBody>
                  <a:tcPr anchor="ct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pattFill prst="ltUpDiag">
                      <a:fgClr>
                        <a:schemeClr val="bg1">
                          <a:lumMod val="95000"/>
                        </a:schemeClr>
                      </a:fgClr>
                      <a:bgClr>
                        <a:schemeClr val="bg1"/>
                      </a:bgClr>
                    </a:pattFill>
                  </a:tcPr>
                </a:tc>
                <a:extLst>
                  <a:ext uri="{0D108BD9-81ED-4DB2-BD59-A6C34878D82A}">
                    <a16:rowId xmlns:a16="http://schemas.microsoft.com/office/drawing/2014/main" val="3559099140"/>
                  </a:ext>
                </a:extLst>
              </a:tr>
            </a:tbl>
          </a:graphicData>
        </a:graphic>
      </p:graphicFrame>
      <p:sp>
        <p:nvSpPr>
          <p:cNvPr id="9" name="Subtitle 2">
            <a:extLst>
              <a:ext uri="{FF2B5EF4-FFF2-40B4-BE49-F238E27FC236}">
                <a16:creationId xmlns:a16="http://schemas.microsoft.com/office/drawing/2014/main" id="{D146956F-310F-4D89-AC69-B7825BD0894C}"/>
              </a:ext>
            </a:extLst>
          </p:cNvPr>
          <p:cNvSpPr txBox="1">
            <a:spLocks/>
          </p:cNvSpPr>
          <p:nvPr/>
        </p:nvSpPr>
        <p:spPr>
          <a:xfrm>
            <a:off x="3168805" y="3443526"/>
            <a:ext cx="2339898" cy="49775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700" kern="1200" baseline="0">
                <a:solidFill>
                  <a:schemeClr val="tx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200" b="1" dirty="0">
                <a:latin typeface="PF Das Grotesk Pro" panose="02000506040000020004" pitchFamily="2" charset="0"/>
                <a:ea typeface="Pretendard" panose="02000503000000020004" pitchFamily="2" charset="-127"/>
                <a:cs typeface="Pretendard" panose="02000503000000020004" pitchFamily="2" charset="-127"/>
              </a:rPr>
              <a:t>Hyo Kang</a:t>
            </a:r>
          </a:p>
          <a:p>
            <a:pPr>
              <a:lnSpc>
                <a:spcPct val="100000"/>
              </a:lnSpc>
            </a:pPr>
            <a:r>
              <a:rPr lang="en-US" sz="2200" dirty="0">
                <a:latin typeface="PF Das Grotesk Pro" panose="02000506040000020004" pitchFamily="2" charset="0"/>
                <a:ea typeface="Pretendard" panose="02000503000000020004" pitchFamily="2" charset="-127"/>
                <a:cs typeface="Pretendard" panose="02000503000000020004" pitchFamily="2" charset="-127"/>
              </a:rPr>
              <a:t>USC Marshall</a:t>
            </a:r>
          </a:p>
        </p:txBody>
      </p:sp>
      <p:pic>
        <p:nvPicPr>
          <p:cNvPr id="4" name="Picture 3">
            <a:extLst>
              <a:ext uri="{FF2B5EF4-FFF2-40B4-BE49-F238E27FC236}">
                <a16:creationId xmlns:a16="http://schemas.microsoft.com/office/drawing/2014/main" id="{5E9BF745-160F-2CCA-E898-43ED14052C8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687" y="5973336"/>
            <a:ext cx="2351314" cy="822960"/>
          </a:xfrm>
          <a:prstGeom prst="rect">
            <a:avLst/>
          </a:prstGeom>
        </p:spPr>
      </p:pic>
      <p:sp>
        <p:nvSpPr>
          <p:cNvPr id="7" name="Subtitle 2">
            <a:extLst>
              <a:ext uri="{FF2B5EF4-FFF2-40B4-BE49-F238E27FC236}">
                <a16:creationId xmlns:a16="http://schemas.microsoft.com/office/drawing/2014/main" id="{0E5876E1-0302-0921-0677-7CD3C5C27D7F}"/>
              </a:ext>
            </a:extLst>
          </p:cNvPr>
          <p:cNvSpPr txBox="1">
            <a:spLocks/>
          </p:cNvSpPr>
          <p:nvPr/>
        </p:nvSpPr>
        <p:spPr>
          <a:xfrm>
            <a:off x="6768791" y="3443526"/>
            <a:ext cx="2339898" cy="49775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700" kern="1200" baseline="0">
                <a:solidFill>
                  <a:schemeClr val="tx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200" b="1" dirty="0">
                <a:latin typeface="PF Das Grotesk Pro" panose="02000506040000020004" pitchFamily="2" charset="0"/>
                <a:ea typeface="Pretendard" panose="02000503000000020004" pitchFamily="2" charset="-127"/>
                <a:cs typeface="Pretendard" panose="02000503000000020004" pitchFamily="2" charset="-127"/>
              </a:rPr>
              <a:t>John Eklund</a:t>
            </a:r>
          </a:p>
          <a:p>
            <a:pPr>
              <a:lnSpc>
                <a:spcPct val="100000"/>
              </a:lnSpc>
            </a:pPr>
            <a:r>
              <a:rPr lang="en-US" sz="2200" dirty="0">
                <a:latin typeface="PF Das Grotesk Pro" panose="02000506040000020004" pitchFamily="2" charset="0"/>
                <a:ea typeface="Pretendard" panose="02000503000000020004" pitchFamily="2" charset="-127"/>
                <a:cs typeface="Pretendard" panose="02000503000000020004" pitchFamily="2" charset="-127"/>
              </a:rPr>
              <a:t>USC Marshall</a:t>
            </a:r>
          </a:p>
        </p:txBody>
      </p:sp>
      <p:pic>
        <p:nvPicPr>
          <p:cNvPr id="1026" name="Picture 2" descr="UI &lt; Emblems/Symbols &lt; KAIST &lt; KAIST">
            <a:extLst>
              <a:ext uri="{FF2B5EF4-FFF2-40B4-BE49-F238E27FC236}">
                <a16:creationId xmlns:a16="http://schemas.microsoft.com/office/drawing/2014/main" id="{AC3EE8A2-4621-6CA5-60D6-7E50B85A01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32" r="26403"/>
          <a:stretch/>
        </p:blipFill>
        <p:spPr bwMode="auto">
          <a:xfrm>
            <a:off x="10242813" y="5943713"/>
            <a:ext cx="1841500" cy="91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503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10</a:t>
            </a:fld>
            <a:endParaRPr lang="en-US" dirty="0">
              <a:latin typeface="PF Das Grotesk Pro" panose="02000506040000020004" pitchFamily="2" charset="0"/>
            </a:endParaRPr>
          </a:p>
        </p:txBody>
      </p:sp>
      <p:sp>
        <p:nvSpPr>
          <p:cNvPr id="4" name="Title 3"/>
          <p:cNvSpPr>
            <a:spLocks noGrp="1"/>
          </p:cNvSpPr>
          <p:nvPr>
            <p:ph type="title"/>
          </p:nvPr>
        </p:nvSpPr>
        <p:spPr/>
        <p:txBody>
          <a:bodyPr/>
          <a:lstStyle/>
          <a:p>
            <a:r>
              <a:rPr lang="en-US" dirty="0"/>
              <a:t>Ultimately firms face two challenges for invention efforts</a:t>
            </a:r>
          </a:p>
        </p:txBody>
      </p:sp>
      <p:sp>
        <p:nvSpPr>
          <p:cNvPr id="6" name="Rounded Rectangle 5"/>
          <p:cNvSpPr/>
          <p:nvPr/>
        </p:nvSpPr>
        <p:spPr>
          <a:xfrm>
            <a:off x="932259" y="1492731"/>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A</a:t>
            </a:r>
          </a:p>
        </p:txBody>
      </p:sp>
      <p:sp>
        <p:nvSpPr>
          <p:cNvPr id="7" name="Rounded Rectangle 6"/>
          <p:cNvSpPr/>
          <p:nvPr/>
        </p:nvSpPr>
        <p:spPr>
          <a:xfrm>
            <a:off x="2030671" y="1492730"/>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B</a:t>
            </a:r>
          </a:p>
        </p:txBody>
      </p:sp>
      <p:sp>
        <p:nvSpPr>
          <p:cNvPr id="8" name="Rounded Rectangle 7"/>
          <p:cNvSpPr/>
          <p:nvPr/>
        </p:nvSpPr>
        <p:spPr>
          <a:xfrm>
            <a:off x="3129083" y="1492730"/>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C</a:t>
            </a:r>
          </a:p>
        </p:txBody>
      </p:sp>
      <p:sp>
        <p:nvSpPr>
          <p:cNvPr id="9" name="Rounded Rectangle 8"/>
          <p:cNvSpPr/>
          <p:nvPr/>
        </p:nvSpPr>
        <p:spPr>
          <a:xfrm>
            <a:off x="932259" y="2329371"/>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D</a:t>
            </a:r>
          </a:p>
        </p:txBody>
      </p:sp>
      <p:sp>
        <p:nvSpPr>
          <p:cNvPr id="10" name="Rounded Rectangle 9"/>
          <p:cNvSpPr/>
          <p:nvPr/>
        </p:nvSpPr>
        <p:spPr>
          <a:xfrm>
            <a:off x="2030671" y="2329370"/>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E</a:t>
            </a:r>
          </a:p>
        </p:txBody>
      </p:sp>
      <p:sp>
        <p:nvSpPr>
          <p:cNvPr id="11" name="Rounded Rectangle 10"/>
          <p:cNvSpPr/>
          <p:nvPr/>
        </p:nvSpPr>
        <p:spPr>
          <a:xfrm>
            <a:off x="3129083" y="2329370"/>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F</a:t>
            </a:r>
          </a:p>
        </p:txBody>
      </p:sp>
      <p:sp>
        <p:nvSpPr>
          <p:cNvPr id="12" name="Rounded Rectangle 11"/>
          <p:cNvSpPr/>
          <p:nvPr/>
        </p:nvSpPr>
        <p:spPr>
          <a:xfrm>
            <a:off x="595375" y="1300226"/>
            <a:ext cx="3573379" cy="178067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F Das Grotesk Pro" panose="02000506040000020004" pitchFamily="2" charset="0"/>
            </a:endParaRPr>
          </a:p>
        </p:txBody>
      </p:sp>
      <p:sp>
        <p:nvSpPr>
          <p:cNvPr id="13" name="TextBox 12"/>
          <p:cNvSpPr txBox="1"/>
          <p:nvPr/>
        </p:nvSpPr>
        <p:spPr>
          <a:xfrm>
            <a:off x="1269085" y="3179301"/>
            <a:ext cx="2293192" cy="430887"/>
          </a:xfrm>
          <a:prstGeom prst="rect">
            <a:avLst/>
          </a:prstGeom>
          <a:noFill/>
        </p:spPr>
        <p:txBody>
          <a:bodyPr wrap="none" rtlCol="0">
            <a:spAutoFit/>
          </a:bodyPr>
          <a:lstStyle/>
          <a:p>
            <a:r>
              <a:rPr lang="en-US" sz="2200" b="1" dirty="0">
                <a:latin typeface="PF Das Grotesk Pro" panose="02000506040000020004" pitchFamily="2" charset="0"/>
              </a:rPr>
              <a:t>Division of Labor</a:t>
            </a:r>
          </a:p>
        </p:txBody>
      </p:sp>
      <p:sp>
        <p:nvSpPr>
          <p:cNvPr id="14" name="Right Arrow 13"/>
          <p:cNvSpPr/>
          <p:nvPr/>
        </p:nvSpPr>
        <p:spPr>
          <a:xfrm>
            <a:off x="4701597" y="1910605"/>
            <a:ext cx="1130968" cy="55991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F Das Grotesk Pro" panose="02000506040000020004" pitchFamily="2" charset="0"/>
            </a:endParaRPr>
          </a:p>
        </p:txBody>
      </p:sp>
      <p:sp>
        <p:nvSpPr>
          <p:cNvPr id="16" name="TextBox 15"/>
          <p:cNvSpPr txBox="1"/>
          <p:nvPr/>
        </p:nvSpPr>
        <p:spPr>
          <a:xfrm>
            <a:off x="6306391" y="1421429"/>
            <a:ext cx="5272725" cy="1815882"/>
          </a:xfrm>
          <a:prstGeom prst="rect">
            <a:avLst/>
          </a:prstGeom>
          <a:noFill/>
        </p:spPr>
        <p:txBody>
          <a:bodyPr wrap="none" rtlCol="0">
            <a:spAutoFit/>
          </a:bodyPr>
          <a:lstStyle/>
          <a:p>
            <a:r>
              <a:rPr lang="en-US" sz="2800" b="1" dirty="0">
                <a:latin typeface="PF Das Grotesk Pro" panose="02000506040000020004" pitchFamily="2" charset="0"/>
              </a:rPr>
              <a:t>Creates </a:t>
            </a:r>
            <a:r>
              <a:rPr lang="en-US" sz="2800" b="1" dirty="0">
                <a:solidFill>
                  <a:srgbClr val="A80532"/>
                </a:solidFill>
                <a:latin typeface="PF Das Grotesk Pro" panose="02000506040000020004" pitchFamily="2" charset="0"/>
              </a:rPr>
              <a:t>coordination</a:t>
            </a:r>
            <a:r>
              <a:rPr lang="en-US" sz="2800" b="1" dirty="0">
                <a:latin typeface="PF Das Grotesk Pro" panose="02000506040000020004" pitchFamily="2" charset="0"/>
              </a:rPr>
              <a:t> challenges</a:t>
            </a:r>
          </a:p>
          <a:p>
            <a:pPr marL="342900" indent="-342900">
              <a:buFont typeface="Arial" panose="020B0604020202020204" pitchFamily="34" charset="0"/>
              <a:buChar char="•"/>
            </a:pPr>
            <a:r>
              <a:rPr lang="en-US" sz="2800" dirty="0">
                <a:latin typeface="PF Das Grotesk Pro" panose="02000506040000020004" pitchFamily="2" charset="0"/>
              </a:rPr>
              <a:t>Division of tasks</a:t>
            </a:r>
          </a:p>
          <a:p>
            <a:pPr marL="342900" indent="-342900">
              <a:buFont typeface="Arial" panose="020B0604020202020204" pitchFamily="34" charset="0"/>
              <a:buChar char="•"/>
            </a:pPr>
            <a:r>
              <a:rPr lang="en-US" sz="2800" dirty="0">
                <a:latin typeface="PF Das Grotesk Pro" panose="02000506040000020004" pitchFamily="2" charset="0"/>
              </a:rPr>
              <a:t>Allocation of tasks</a:t>
            </a:r>
          </a:p>
          <a:p>
            <a:pPr marL="342900" indent="-342900">
              <a:buFont typeface="Arial" panose="020B0604020202020204" pitchFamily="34" charset="0"/>
              <a:buChar char="•"/>
            </a:pPr>
            <a:r>
              <a:rPr lang="en-US" sz="2800" dirty="0">
                <a:latin typeface="PF Das Grotesk Pro" panose="02000506040000020004" pitchFamily="2" charset="0"/>
              </a:rPr>
              <a:t>Feedback and adaptation</a:t>
            </a:r>
          </a:p>
        </p:txBody>
      </p:sp>
      <p:sp>
        <p:nvSpPr>
          <p:cNvPr id="17" name="Rounded Rectangle 16"/>
          <p:cNvSpPr/>
          <p:nvPr/>
        </p:nvSpPr>
        <p:spPr>
          <a:xfrm>
            <a:off x="932259" y="4123335"/>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A</a:t>
            </a:r>
          </a:p>
        </p:txBody>
      </p:sp>
      <p:sp>
        <p:nvSpPr>
          <p:cNvPr id="18" name="Rounded Rectangle 17"/>
          <p:cNvSpPr/>
          <p:nvPr/>
        </p:nvSpPr>
        <p:spPr>
          <a:xfrm>
            <a:off x="2030671" y="4123334"/>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B</a:t>
            </a:r>
          </a:p>
        </p:txBody>
      </p:sp>
      <p:sp>
        <p:nvSpPr>
          <p:cNvPr id="19" name="Rounded Rectangle 18"/>
          <p:cNvSpPr/>
          <p:nvPr/>
        </p:nvSpPr>
        <p:spPr>
          <a:xfrm>
            <a:off x="3129083" y="4123334"/>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C</a:t>
            </a:r>
          </a:p>
        </p:txBody>
      </p:sp>
      <p:sp>
        <p:nvSpPr>
          <p:cNvPr id="20" name="Rounded Rectangle 19"/>
          <p:cNvSpPr/>
          <p:nvPr/>
        </p:nvSpPr>
        <p:spPr>
          <a:xfrm>
            <a:off x="932259" y="4959975"/>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D</a:t>
            </a:r>
          </a:p>
        </p:txBody>
      </p:sp>
      <p:sp>
        <p:nvSpPr>
          <p:cNvPr id="21" name="Rounded Rectangle 20"/>
          <p:cNvSpPr/>
          <p:nvPr/>
        </p:nvSpPr>
        <p:spPr>
          <a:xfrm>
            <a:off x="2030671" y="4959974"/>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E</a:t>
            </a:r>
          </a:p>
        </p:txBody>
      </p:sp>
      <p:sp>
        <p:nvSpPr>
          <p:cNvPr id="22" name="Rounded Rectangle 21"/>
          <p:cNvSpPr/>
          <p:nvPr/>
        </p:nvSpPr>
        <p:spPr>
          <a:xfrm>
            <a:off x="3129083" y="4959974"/>
            <a:ext cx="770021" cy="55345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F Das Grotesk Pro" panose="02000506040000020004" pitchFamily="2" charset="0"/>
              </a:rPr>
              <a:t>F</a:t>
            </a:r>
          </a:p>
        </p:txBody>
      </p:sp>
      <p:sp>
        <p:nvSpPr>
          <p:cNvPr id="23" name="Rounded Rectangle 22"/>
          <p:cNvSpPr/>
          <p:nvPr/>
        </p:nvSpPr>
        <p:spPr>
          <a:xfrm>
            <a:off x="595375" y="3930830"/>
            <a:ext cx="3573379" cy="178067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F Das Grotesk Pro" panose="02000506040000020004" pitchFamily="2" charset="0"/>
            </a:endParaRPr>
          </a:p>
        </p:txBody>
      </p:sp>
      <p:cxnSp>
        <p:nvCxnSpPr>
          <p:cNvPr id="25" name="Straight Connector 24"/>
          <p:cNvCxnSpPr>
            <a:stCxn id="17" idx="3"/>
            <a:endCxn id="18" idx="1"/>
          </p:cNvCxnSpPr>
          <p:nvPr/>
        </p:nvCxnSpPr>
        <p:spPr>
          <a:xfrm flipV="1">
            <a:off x="1702280" y="4400061"/>
            <a:ext cx="328391" cy="1"/>
          </a:xfrm>
          <a:prstGeom prst="line">
            <a:avLst/>
          </a:prstGeom>
          <a:ln w="38100">
            <a:solidFill>
              <a:srgbClr val="991B1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8" idx="2"/>
            <a:endCxn id="20" idx="0"/>
          </p:cNvCxnSpPr>
          <p:nvPr/>
        </p:nvCxnSpPr>
        <p:spPr>
          <a:xfrm flipH="1">
            <a:off x="1317270" y="4676787"/>
            <a:ext cx="1098412" cy="283188"/>
          </a:xfrm>
          <a:prstGeom prst="line">
            <a:avLst/>
          </a:prstGeom>
          <a:ln w="38100">
            <a:solidFill>
              <a:srgbClr val="991B1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2"/>
            <a:endCxn id="20" idx="0"/>
          </p:cNvCxnSpPr>
          <p:nvPr/>
        </p:nvCxnSpPr>
        <p:spPr>
          <a:xfrm>
            <a:off x="1317270" y="4676788"/>
            <a:ext cx="0" cy="283187"/>
          </a:xfrm>
          <a:prstGeom prst="line">
            <a:avLst/>
          </a:prstGeom>
          <a:ln w="38100">
            <a:solidFill>
              <a:srgbClr val="991B1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8" idx="3"/>
            <a:endCxn id="22" idx="0"/>
          </p:cNvCxnSpPr>
          <p:nvPr/>
        </p:nvCxnSpPr>
        <p:spPr>
          <a:xfrm>
            <a:off x="2800692" y="4400061"/>
            <a:ext cx="713402" cy="559913"/>
          </a:xfrm>
          <a:prstGeom prst="line">
            <a:avLst/>
          </a:prstGeom>
          <a:ln w="38100">
            <a:solidFill>
              <a:srgbClr val="991B1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9" idx="2"/>
            <a:endCxn id="21" idx="0"/>
          </p:cNvCxnSpPr>
          <p:nvPr/>
        </p:nvCxnSpPr>
        <p:spPr>
          <a:xfrm flipH="1">
            <a:off x="2415682" y="4676787"/>
            <a:ext cx="1098412" cy="283187"/>
          </a:xfrm>
          <a:prstGeom prst="line">
            <a:avLst/>
          </a:prstGeom>
          <a:ln w="38100">
            <a:solidFill>
              <a:srgbClr val="991B1E"/>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45672" y="5796614"/>
            <a:ext cx="2672783" cy="430887"/>
          </a:xfrm>
          <a:prstGeom prst="rect">
            <a:avLst/>
          </a:prstGeom>
          <a:noFill/>
        </p:spPr>
        <p:txBody>
          <a:bodyPr wrap="none" rtlCol="0">
            <a:spAutoFit/>
          </a:bodyPr>
          <a:lstStyle/>
          <a:p>
            <a:r>
              <a:rPr lang="en-US" sz="2200" b="1" dirty="0">
                <a:latin typeface="PF Das Grotesk Pro" panose="02000506040000020004" pitchFamily="2" charset="0"/>
              </a:rPr>
              <a:t>Integration of Effort</a:t>
            </a:r>
          </a:p>
        </p:txBody>
      </p:sp>
      <p:sp>
        <p:nvSpPr>
          <p:cNvPr id="35" name="TextBox 34"/>
          <p:cNvSpPr txBox="1"/>
          <p:nvPr/>
        </p:nvSpPr>
        <p:spPr>
          <a:xfrm>
            <a:off x="32567" y="6520280"/>
            <a:ext cx="3521798" cy="338554"/>
          </a:xfrm>
          <a:prstGeom prst="rect">
            <a:avLst/>
          </a:prstGeom>
          <a:noFill/>
        </p:spPr>
        <p:txBody>
          <a:bodyPr wrap="none" rtlCol="0">
            <a:spAutoFit/>
          </a:bodyPr>
          <a:lstStyle/>
          <a:p>
            <a:r>
              <a:rPr lang="en-US" sz="1600" dirty="0">
                <a:latin typeface="PF Das Grotesk Pro" panose="02000506040000020004" pitchFamily="2" charset="0"/>
              </a:rPr>
              <a:t>Source: </a:t>
            </a:r>
            <a:r>
              <a:rPr lang="en-US" sz="1600" dirty="0" err="1">
                <a:latin typeface="PF Das Grotesk Pro" panose="02000506040000020004" pitchFamily="2" charset="0"/>
              </a:rPr>
              <a:t>Puranam</a:t>
            </a:r>
            <a:r>
              <a:rPr lang="en-US" sz="1600" dirty="0">
                <a:latin typeface="PF Das Grotesk Pro" panose="02000506040000020004" pitchFamily="2" charset="0"/>
              </a:rPr>
              <a:t>, </a:t>
            </a:r>
            <a:r>
              <a:rPr lang="en-US" sz="1600" dirty="0" err="1">
                <a:latin typeface="PF Das Grotesk Pro" panose="02000506040000020004" pitchFamily="2" charset="0"/>
              </a:rPr>
              <a:t>Alexy</a:t>
            </a:r>
            <a:r>
              <a:rPr lang="en-US" sz="1600" dirty="0">
                <a:latin typeface="PF Das Grotesk Pro" panose="02000506040000020004" pitchFamily="2" charset="0"/>
              </a:rPr>
              <a:t> &amp; </a:t>
            </a:r>
            <a:r>
              <a:rPr lang="en-US" sz="1600" dirty="0" err="1">
                <a:latin typeface="PF Das Grotesk Pro" panose="02000506040000020004" pitchFamily="2" charset="0"/>
              </a:rPr>
              <a:t>Reitzig</a:t>
            </a:r>
            <a:r>
              <a:rPr lang="en-US" sz="1600" dirty="0">
                <a:latin typeface="PF Das Grotesk Pro" panose="02000506040000020004" pitchFamily="2" charset="0"/>
              </a:rPr>
              <a:t> (2014)</a:t>
            </a:r>
          </a:p>
        </p:txBody>
      </p:sp>
      <p:sp>
        <p:nvSpPr>
          <p:cNvPr id="36" name="Right Arrow 35"/>
          <p:cNvSpPr/>
          <p:nvPr/>
        </p:nvSpPr>
        <p:spPr>
          <a:xfrm>
            <a:off x="4701597" y="4538423"/>
            <a:ext cx="1130968" cy="55991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F Das Grotesk Pro" panose="02000506040000020004" pitchFamily="2" charset="0"/>
            </a:endParaRPr>
          </a:p>
        </p:txBody>
      </p:sp>
      <p:sp>
        <p:nvSpPr>
          <p:cNvPr id="37" name="TextBox 36"/>
          <p:cNvSpPr txBox="1"/>
          <p:nvPr/>
        </p:nvSpPr>
        <p:spPr>
          <a:xfrm>
            <a:off x="6306391" y="4267476"/>
            <a:ext cx="5175519" cy="1384995"/>
          </a:xfrm>
          <a:prstGeom prst="rect">
            <a:avLst/>
          </a:prstGeom>
          <a:noFill/>
        </p:spPr>
        <p:txBody>
          <a:bodyPr wrap="none" rtlCol="0">
            <a:spAutoFit/>
          </a:bodyPr>
          <a:lstStyle/>
          <a:p>
            <a:r>
              <a:rPr lang="en-US" sz="2800" b="1" dirty="0">
                <a:latin typeface="PF Das Grotesk Pro" panose="02000506040000020004" pitchFamily="2" charset="0"/>
              </a:rPr>
              <a:t>Creates </a:t>
            </a:r>
            <a:r>
              <a:rPr lang="en-US" sz="2800" b="1" dirty="0">
                <a:solidFill>
                  <a:srgbClr val="A80532"/>
                </a:solidFill>
                <a:latin typeface="PF Das Grotesk Pro" panose="02000506040000020004" pitchFamily="2" charset="0"/>
              </a:rPr>
              <a:t>cooperation</a:t>
            </a:r>
            <a:r>
              <a:rPr lang="en-US" sz="2800" b="1" dirty="0">
                <a:latin typeface="PF Das Grotesk Pro" panose="02000506040000020004" pitchFamily="2" charset="0"/>
              </a:rPr>
              <a:t> challenges</a:t>
            </a:r>
          </a:p>
          <a:p>
            <a:pPr marL="342900" indent="-342900">
              <a:buFont typeface="Arial" panose="020B0604020202020204" pitchFamily="34" charset="0"/>
              <a:buChar char="•"/>
            </a:pPr>
            <a:r>
              <a:rPr lang="en-US" sz="2800" dirty="0">
                <a:latin typeface="PF Das Grotesk Pro" panose="02000506040000020004" pitchFamily="2" charset="0"/>
              </a:rPr>
              <a:t>Knowledge sharing</a:t>
            </a:r>
          </a:p>
          <a:p>
            <a:pPr marL="342900" indent="-342900">
              <a:buFont typeface="Arial" panose="020B0604020202020204" pitchFamily="34" charset="0"/>
              <a:buChar char="•"/>
            </a:pPr>
            <a:r>
              <a:rPr lang="en-US" sz="2800" dirty="0">
                <a:latin typeface="PF Das Grotesk Pro" panose="02000506040000020004" pitchFamily="2" charset="0"/>
              </a:rPr>
              <a:t>Trust in each others’ actions</a:t>
            </a:r>
          </a:p>
        </p:txBody>
      </p:sp>
    </p:spTree>
    <p:extLst>
      <p:ext uri="{BB962C8B-B14F-4D97-AF65-F5344CB8AC3E}">
        <p14:creationId xmlns:p14="http://schemas.microsoft.com/office/powerpoint/2010/main" val="2496400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a:xfrm>
            <a:off x="434768" y="1112431"/>
            <a:ext cx="5661232" cy="5385264"/>
          </a:xfrm>
        </p:spPr>
        <p:txBody>
          <a:bodyPr>
            <a:normAutofit/>
          </a:bodyPr>
          <a:lstStyle/>
          <a:p>
            <a:pPr marL="0" indent="0" algn="ctr">
              <a:buNone/>
            </a:pPr>
            <a:r>
              <a:rPr lang="en-US" b="1" i="1" dirty="0">
                <a:solidFill>
                  <a:srgbClr val="A80532"/>
                </a:solidFill>
              </a:rPr>
              <a:t>The Global R&amp;D Processes</a:t>
            </a:r>
          </a:p>
          <a:p>
            <a:r>
              <a:rPr lang="en-US" dirty="0"/>
              <a:t>Innovation involves the </a:t>
            </a:r>
            <a:r>
              <a:rPr lang="en-US" b="1" dirty="0"/>
              <a:t>recombination</a:t>
            </a:r>
            <a:r>
              <a:rPr lang="en-US" dirty="0"/>
              <a:t> of diverse knowledge </a:t>
            </a:r>
            <a:br>
              <a:rPr lang="en-US" dirty="0"/>
            </a:br>
            <a:r>
              <a:rPr lang="en-US" sz="1800" dirty="0">
                <a:solidFill>
                  <a:schemeClr val="bg1">
                    <a:lumMod val="50000"/>
                  </a:schemeClr>
                </a:solidFill>
              </a:rPr>
              <a:t>(DeSanctis et al. 2002; Fleming 2001)</a:t>
            </a:r>
          </a:p>
          <a:p>
            <a:r>
              <a:rPr lang="en-US" dirty="0"/>
              <a:t>Firms must have effective intra-organizational </a:t>
            </a:r>
            <a:r>
              <a:rPr lang="en-US" b="1" dirty="0"/>
              <a:t>knowledge flows </a:t>
            </a:r>
            <a:r>
              <a:rPr lang="en-US" sz="1800" dirty="0">
                <a:solidFill>
                  <a:schemeClr val="bg1">
                    <a:lumMod val="50000"/>
                  </a:schemeClr>
                </a:solidFill>
              </a:rPr>
              <a:t>(Grant 1996; Eklund 2022)</a:t>
            </a:r>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11</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normAutofit/>
          </a:bodyPr>
          <a:lstStyle/>
          <a:p>
            <a:r>
              <a:rPr lang="en-US" dirty="0">
                <a:latin typeface="PF Das Grotesk Pro" panose="02000506040000020004" pitchFamily="2" charset="0"/>
              </a:rPr>
              <a:t>A key challenge is ensuring effective knowledge flows</a:t>
            </a:r>
          </a:p>
        </p:txBody>
      </p:sp>
      <p:sp>
        <p:nvSpPr>
          <p:cNvPr id="5" name="Content Placeholder 1">
            <a:extLst>
              <a:ext uri="{FF2B5EF4-FFF2-40B4-BE49-F238E27FC236}">
                <a16:creationId xmlns:a16="http://schemas.microsoft.com/office/drawing/2014/main" id="{5E865D04-D172-F0F2-DD63-5F2BCC5F179E}"/>
              </a:ext>
            </a:extLst>
          </p:cNvPr>
          <p:cNvSpPr txBox="1">
            <a:spLocks/>
          </p:cNvSpPr>
          <p:nvPr/>
        </p:nvSpPr>
        <p:spPr>
          <a:xfrm>
            <a:off x="6284584" y="1112431"/>
            <a:ext cx="5661232" cy="538526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Font typeface="Wingdings" panose="05000000000000000000" pitchFamily="2" charset="2"/>
              <a:buChar char="§"/>
              <a:defRPr sz="28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1pPr>
            <a:lvl2pPr marL="685800" indent="-228600" algn="l" defTabSz="914400" rtl="0" eaLnBrk="1" latinLnBrk="0" hangingPunct="1">
              <a:lnSpc>
                <a:spcPct val="110000"/>
              </a:lnSpc>
              <a:spcBef>
                <a:spcPts val="600"/>
              </a:spcBef>
              <a:buFont typeface="Arial" panose="020B0604020202020204" pitchFamily="34" charset="0"/>
              <a:buChar char="•"/>
              <a:defRPr sz="25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2pPr>
            <a:lvl3pPr marL="1143000" indent="-228600" algn="l" defTabSz="914400" rtl="0" eaLnBrk="1" latinLnBrk="0" hangingPunct="1">
              <a:lnSpc>
                <a:spcPct val="110000"/>
              </a:lnSpc>
              <a:spcBef>
                <a:spcPts val="400"/>
              </a:spcBef>
              <a:buFont typeface="Arial" panose="020B0604020202020204" pitchFamily="34" charset="0"/>
              <a:buChar char="•"/>
              <a:defRPr sz="22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3pPr>
            <a:lvl4pPr marL="1600200" indent="-228600" algn="l" defTabSz="914400" rtl="0" eaLnBrk="1" latinLnBrk="0" hangingPunct="1">
              <a:lnSpc>
                <a:spcPct val="110000"/>
              </a:lnSpc>
              <a:spcBef>
                <a:spcPts val="300"/>
              </a:spcBef>
              <a:buFont typeface="Arial" panose="020B0604020202020204" pitchFamily="34" charset="0"/>
              <a:buChar char="•"/>
              <a:defRPr sz="22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4pPr>
            <a:lvl5pPr marL="2057400" indent="-228600" algn="l" defTabSz="914400" rtl="0" eaLnBrk="1" latinLnBrk="0" hangingPunct="1">
              <a:lnSpc>
                <a:spcPct val="110000"/>
              </a:lnSpc>
              <a:spcBef>
                <a:spcPts val="300"/>
              </a:spcBef>
              <a:buFont typeface="Arial" panose="020B0604020202020204" pitchFamily="34" charset="0"/>
              <a:buChar char="•"/>
              <a:defRPr sz="22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i="1" dirty="0">
                <a:solidFill>
                  <a:srgbClr val="A80532"/>
                </a:solidFill>
                <a:latin typeface="PF Das Grotesk Pro" panose="02000506040000020004" pitchFamily="2" charset="0"/>
              </a:rPr>
              <a:t>Challenges</a:t>
            </a:r>
          </a:p>
          <a:p>
            <a:r>
              <a:rPr lang="en-US" dirty="0">
                <a:latin typeface="PF Das Grotesk Pro" panose="02000506040000020004" pitchFamily="2" charset="0"/>
              </a:rPr>
              <a:t>Such knowledge flows can become constricted across different global R&amp;D laboratories</a:t>
            </a:r>
            <a:br>
              <a:rPr lang="en-US" dirty="0">
                <a:latin typeface="PF Das Grotesk Pro" panose="02000506040000020004" pitchFamily="2" charset="0"/>
              </a:rPr>
            </a:br>
            <a:r>
              <a:rPr lang="en-US" sz="1800" dirty="0">
                <a:solidFill>
                  <a:schemeClr val="bg1">
                    <a:lumMod val="50000"/>
                  </a:schemeClr>
                </a:solidFill>
                <a:latin typeface="PF Das Grotesk Pro" panose="02000506040000020004" pitchFamily="2" charset="0"/>
              </a:rPr>
              <a:t>(Allen 1984; Gupta &amp; Govindarajan 2000)</a:t>
            </a:r>
            <a:endParaRPr lang="en-US" dirty="0">
              <a:solidFill>
                <a:schemeClr val="bg1">
                  <a:lumMod val="50000"/>
                </a:schemeClr>
              </a:solidFill>
              <a:latin typeface="PF Das Grotesk Pro" panose="02000506040000020004" pitchFamily="2" charset="0"/>
            </a:endParaRPr>
          </a:p>
          <a:p>
            <a:r>
              <a:rPr lang="en-US" dirty="0">
                <a:latin typeface="PF Das Grotesk Pro" panose="02000506040000020004" pitchFamily="2" charset="0"/>
              </a:rPr>
              <a:t>Laboratories often work in isolation not taking advantage of the knowledge in other laboratories</a:t>
            </a:r>
          </a:p>
        </p:txBody>
      </p:sp>
    </p:spTree>
    <p:extLst>
      <p:ext uri="{BB962C8B-B14F-4D97-AF65-F5344CB8AC3E}">
        <p14:creationId xmlns:p14="http://schemas.microsoft.com/office/powerpoint/2010/main" val="20677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a:extLst>
              <a:ext uri="{FF2B5EF4-FFF2-40B4-BE49-F238E27FC236}">
                <a16:creationId xmlns:a16="http://schemas.microsoft.com/office/drawing/2014/main" id="{CAB8AB60-F57A-7B0E-13BD-C0AECAB8CB48}"/>
              </a:ext>
            </a:extLst>
          </p:cNvPr>
          <p:cNvSpPr/>
          <p:nvPr/>
        </p:nvSpPr>
        <p:spPr>
          <a:xfrm>
            <a:off x="723900" y="2640049"/>
            <a:ext cx="7390337" cy="2686802"/>
          </a:xfrm>
          <a:prstGeom prst="arc">
            <a:avLst/>
          </a:prstGeom>
          <a:ln w="28575">
            <a:solidFill>
              <a:srgbClr val="A8053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PF Das Grotesk Pro" panose="02000506040000020004" pitchFamily="2" charset="0"/>
            </a:endParaRPr>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12</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normAutofit/>
          </a:bodyPr>
          <a:lstStyle/>
          <a:p>
            <a:r>
              <a:rPr lang="en-US" dirty="0"/>
              <a:t>Short-term visits help!</a:t>
            </a:r>
          </a:p>
        </p:txBody>
      </p:sp>
      <p:sp>
        <p:nvSpPr>
          <p:cNvPr id="15" name="TextBox 14">
            <a:extLst>
              <a:ext uri="{FF2B5EF4-FFF2-40B4-BE49-F238E27FC236}">
                <a16:creationId xmlns:a16="http://schemas.microsoft.com/office/drawing/2014/main" id="{76C22D9F-6422-5605-8BD6-3C59047CFBF1}"/>
              </a:ext>
            </a:extLst>
          </p:cNvPr>
          <p:cNvSpPr txBox="1"/>
          <p:nvPr/>
        </p:nvSpPr>
        <p:spPr>
          <a:xfrm>
            <a:off x="7237840" y="2173396"/>
            <a:ext cx="2284600" cy="830997"/>
          </a:xfrm>
          <a:prstGeom prst="rect">
            <a:avLst/>
          </a:prstGeom>
          <a:noFill/>
        </p:spPr>
        <p:txBody>
          <a:bodyPr wrap="none" rtlCol="0">
            <a:spAutoFit/>
          </a:bodyPr>
          <a:lstStyle/>
          <a:p>
            <a:pPr algn="ctr"/>
            <a:r>
              <a:rPr lang="en-US" sz="2400" dirty="0">
                <a:solidFill>
                  <a:srgbClr val="A80532"/>
                </a:solidFill>
                <a:latin typeface="PF Das Grotesk Pro" panose="02000506040000020004" pitchFamily="2" charset="0"/>
              </a:rPr>
              <a:t>Short-term visits</a:t>
            </a:r>
          </a:p>
          <a:p>
            <a:pPr algn="ctr"/>
            <a:r>
              <a:rPr lang="en-US" sz="2400" dirty="0">
                <a:solidFill>
                  <a:srgbClr val="A80532"/>
                </a:solidFill>
                <a:latin typeface="PF Das Grotesk Pro" panose="02000506040000020004" pitchFamily="2" charset="0"/>
              </a:rPr>
              <a:t>(&lt;90 days)</a:t>
            </a:r>
          </a:p>
        </p:txBody>
      </p:sp>
      <p:pic>
        <p:nvPicPr>
          <p:cNvPr id="7" name="Graphic 6" descr="Take Off with solid fill">
            <a:extLst>
              <a:ext uri="{FF2B5EF4-FFF2-40B4-BE49-F238E27FC236}">
                <a16:creationId xmlns:a16="http://schemas.microsoft.com/office/drawing/2014/main" id="{EE4CC959-107D-044D-E029-4A6DA42DEF46}"/>
              </a:ext>
            </a:extLst>
          </p:cNvPr>
          <p:cNvPicPr>
            <a:picLocks noChangeAspect="1"/>
          </p:cNvPicPr>
          <p:nvPr/>
        </p:nvPicPr>
        <p:blipFill rotWithShape="1">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61" b="35472"/>
          <a:stretch/>
        </p:blipFill>
        <p:spPr>
          <a:xfrm>
            <a:off x="5626213" y="1994425"/>
            <a:ext cx="2165182" cy="1469916"/>
          </a:xfrm>
          <a:prstGeom prst="rect">
            <a:avLst/>
          </a:prstGeom>
        </p:spPr>
      </p:pic>
      <p:sp>
        <p:nvSpPr>
          <p:cNvPr id="8" name="Rectangle 7">
            <a:extLst>
              <a:ext uri="{FF2B5EF4-FFF2-40B4-BE49-F238E27FC236}">
                <a16:creationId xmlns:a16="http://schemas.microsoft.com/office/drawing/2014/main" id="{46323542-2A4F-5C6A-0928-A59301C53D43}"/>
              </a:ext>
            </a:extLst>
          </p:cNvPr>
          <p:cNvSpPr/>
          <p:nvPr/>
        </p:nvSpPr>
        <p:spPr>
          <a:xfrm>
            <a:off x="1441287" y="1261365"/>
            <a:ext cx="9455313" cy="508169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pic>
        <p:nvPicPr>
          <p:cNvPr id="9" name="Graphic 8" descr="Remote work outline">
            <a:extLst>
              <a:ext uri="{FF2B5EF4-FFF2-40B4-BE49-F238E27FC236}">
                <a16:creationId xmlns:a16="http://schemas.microsoft.com/office/drawing/2014/main" id="{62F4F874-D3C9-0598-0180-38681BAC35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828" y="1570811"/>
            <a:ext cx="2165182" cy="2165182"/>
          </a:xfrm>
          <a:prstGeom prst="rect">
            <a:avLst/>
          </a:prstGeom>
        </p:spPr>
      </p:pic>
      <p:sp>
        <p:nvSpPr>
          <p:cNvPr id="13" name="Rectangle 12">
            <a:extLst>
              <a:ext uri="{FF2B5EF4-FFF2-40B4-BE49-F238E27FC236}">
                <a16:creationId xmlns:a16="http://schemas.microsoft.com/office/drawing/2014/main" id="{C904CF4D-8698-C0CA-2224-FF987D6DDBD8}"/>
              </a:ext>
            </a:extLst>
          </p:cNvPr>
          <p:cNvSpPr/>
          <p:nvPr/>
        </p:nvSpPr>
        <p:spPr>
          <a:xfrm>
            <a:off x="1851217" y="3464341"/>
            <a:ext cx="1995335" cy="707886"/>
          </a:xfrm>
          <a:prstGeom prst="rect">
            <a:avLst/>
          </a:prstGeom>
        </p:spPr>
        <p:txBody>
          <a:bodyPr wrap="square">
            <a:spAutoFit/>
          </a:bodyPr>
          <a:lstStyle/>
          <a:p>
            <a:pPr algn="ctr"/>
            <a:r>
              <a:rPr lang="en-US" sz="2000" b="1" dirty="0">
                <a:latin typeface="PF Das Grotesk Pro" panose="02000506040000020004" pitchFamily="2" charset="0"/>
              </a:rPr>
              <a:t>Lab A in</a:t>
            </a:r>
          </a:p>
          <a:p>
            <a:pPr algn="ctr"/>
            <a:r>
              <a:rPr lang="en-US" sz="2000" b="1" dirty="0">
                <a:latin typeface="PF Das Grotesk Pro" panose="02000506040000020004" pitchFamily="2" charset="0"/>
              </a:rPr>
              <a:t>Country </a:t>
            </a:r>
            <a:r>
              <a:rPr lang="en-US" sz="2000" b="1" dirty="0">
                <a:solidFill>
                  <a:srgbClr val="A80532"/>
                </a:solidFill>
                <a:latin typeface="PF Das Grotesk Pro" panose="02000506040000020004" pitchFamily="2" charset="0"/>
              </a:rPr>
              <a:t>X</a:t>
            </a:r>
          </a:p>
        </p:txBody>
      </p:sp>
      <p:pic>
        <p:nvPicPr>
          <p:cNvPr id="16" name="Graphic 15" descr="Remote work outline">
            <a:extLst>
              <a:ext uri="{FF2B5EF4-FFF2-40B4-BE49-F238E27FC236}">
                <a16:creationId xmlns:a16="http://schemas.microsoft.com/office/drawing/2014/main" id="{7F72EAA3-101E-1E70-57ED-E78F994462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4237" y="3464341"/>
            <a:ext cx="2165182" cy="2165182"/>
          </a:xfrm>
          <a:prstGeom prst="rect">
            <a:avLst/>
          </a:prstGeom>
        </p:spPr>
      </p:pic>
      <p:sp>
        <p:nvSpPr>
          <p:cNvPr id="17" name="Rectangle 16">
            <a:extLst>
              <a:ext uri="{FF2B5EF4-FFF2-40B4-BE49-F238E27FC236}">
                <a16:creationId xmlns:a16="http://schemas.microsoft.com/office/drawing/2014/main" id="{52704739-89ED-D62D-A6E4-2361D1FD105E}"/>
              </a:ext>
            </a:extLst>
          </p:cNvPr>
          <p:cNvSpPr/>
          <p:nvPr/>
        </p:nvSpPr>
        <p:spPr>
          <a:xfrm>
            <a:off x="7817181" y="5326851"/>
            <a:ext cx="1995335" cy="707886"/>
          </a:xfrm>
          <a:prstGeom prst="rect">
            <a:avLst/>
          </a:prstGeom>
        </p:spPr>
        <p:txBody>
          <a:bodyPr wrap="square">
            <a:spAutoFit/>
          </a:bodyPr>
          <a:lstStyle/>
          <a:p>
            <a:pPr algn="ctr"/>
            <a:r>
              <a:rPr lang="en-US" sz="2000" b="1" dirty="0">
                <a:latin typeface="PF Das Grotesk Pro" panose="02000506040000020004" pitchFamily="2" charset="0"/>
              </a:rPr>
              <a:t>Lab B in</a:t>
            </a:r>
          </a:p>
          <a:p>
            <a:pPr algn="ctr"/>
            <a:r>
              <a:rPr lang="en-US" sz="2000" b="1" dirty="0">
                <a:latin typeface="PF Das Grotesk Pro" panose="02000506040000020004" pitchFamily="2" charset="0"/>
              </a:rPr>
              <a:t>Country </a:t>
            </a:r>
            <a:r>
              <a:rPr lang="en-US" sz="2000" b="1" dirty="0">
                <a:solidFill>
                  <a:srgbClr val="A80532"/>
                </a:solidFill>
                <a:latin typeface="PF Das Grotesk Pro" panose="02000506040000020004" pitchFamily="2" charset="0"/>
              </a:rPr>
              <a:t>Y</a:t>
            </a:r>
          </a:p>
        </p:txBody>
      </p:sp>
    </p:spTree>
    <p:extLst>
      <p:ext uri="{BB962C8B-B14F-4D97-AF65-F5344CB8AC3E}">
        <p14:creationId xmlns:p14="http://schemas.microsoft.com/office/powerpoint/2010/main" val="141436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pic>
        <p:nvPicPr>
          <p:cNvPr id="3074" name="Picture 2" descr="Summer Science 2019 | University of Basel">
            <a:extLst>
              <a:ext uri="{FF2B5EF4-FFF2-40B4-BE49-F238E27FC236}">
                <a16:creationId xmlns:a16="http://schemas.microsoft.com/office/drawing/2014/main" id="{12177935-F987-46B5-CE31-EDB5508C32AD}"/>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Group of Scientists Conducting an Experiment in a Pharma or Biotech Science  Laboratory Stock Photo - Image of pipette, experiment: 223748306">
            <a:extLst>
              <a:ext uri="{FF2B5EF4-FFF2-40B4-BE49-F238E27FC236}">
                <a16:creationId xmlns:a16="http://schemas.microsoft.com/office/drawing/2014/main" id="{91A17F5B-FA77-0F2D-6CD1-7D7765F075E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r="-2"/>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081" name="Freeform: Shape 3080">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F Das Grotesk Pro" panose="02000506040000020004" pitchFamily="2" charset="0"/>
              <a:ea typeface="+mn-ea"/>
              <a:cs typeface="+mn-cs"/>
            </a:endParaRPr>
          </a:p>
        </p:txBody>
      </p:sp>
      <p:sp useBgFill="1">
        <p:nvSpPr>
          <p:cNvPr id="3083" name="Freeform: Shape 3082">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PF Das Grotesk Pro" panose="02000506040000020004" pitchFamily="2" charset="0"/>
            </a:endParaRPr>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2800" kern="1200" dirty="0">
                <a:solidFill>
                  <a:schemeClr val="tx1"/>
                </a:solidFill>
                <a:latin typeface="PF Das Grotesk Pro" panose="02000506040000020004" pitchFamily="2" charset="0"/>
                <a:ea typeface="+mj-ea"/>
              </a:rPr>
              <a:t>Research Question</a:t>
            </a:r>
          </a:p>
        </p:txBody>
      </p:sp>
      <p:sp>
        <p:nvSpPr>
          <p:cNvPr id="3085" name="Rectangle 308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PF Das Grotesk Pro" panose="02000506040000020004" pitchFamily="2" charset="0"/>
            </a:endParaRPr>
          </a:p>
        </p:txBody>
      </p:sp>
      <p:sp useBgFill="1">
        <p:nvSpPr>
          <p:cNvPr id="3087" name="Rectangle 308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F Das Grotesk Pro" panose="02000506040000020004" pitchFamily="2" charset="0"/>
              <a:ea typeface="+mn-ea"/>
              <a:cs typeface="+mn-cs"/>
            </a:endParaRPr>
          </a:p>
        </p:txBody>
      </p:sp>
      <p:sp>
        <p:nvSpPr>
          <p:cNvPr id="3089" name="Rectangle 3088">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PF Das Grotesk Pro" panose="02000506040000020004" pitchFamily="2" charset="0"/>
            </a:endParaRPr>
          </a:p>
        </p:txBody>
      </p:sp>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a:xfrm>
            <a:off x="448056" y="2512611"/>
            <a:ext cx="5639277" cy="3664351"/>
          </a:xfrm>
        </p:spPr>
        <p:txBody>
          <a:bodyPr vert="horz" lIns="91440" tIns="45720" rIns="91440" bIns="45720" rtlCol="0">
            <a:normAutofit/>
          </a:bodyPr>
          <a:lstStyle/>
          <a:p>
            <a:pPr marL="0" indent="0">
              <a:buNone/>
            </a:pPr>
            <a:r>
              <a:rPr lang="en-US" sz="3200" dirty="0">
                <a:ea typeface="+mn-ea"/>
                <a:cs typeface="+mn-cs"/>
              </a:rPr>
              <a:t>How do </a:t>
            </a:r>
            <a:r>
              <a:rPr lang="en-US" sz="3200" dirty="0">
                <a:solidFill>
                  <a:srgbClr val="A80532"/>
                </a:solidFill>
                <a:ea typeface="+mn-ea"/>
                <a:cs typeface="+mn-cs"/>
              </a:rPr>
              <a:t>short-term visits </a:t>
            </a:r>
            <a:r>
              <a:rPr lang="en-US" sz="3200" dirty="0">
                <a:ea typeface="+mn-ea"/>
                <a:cs typeface="+mn-cs"/>
              </a:rPr>
              <a:t>of a firm’s employees between their international R&amp;D centers  impact its </a:t>
            </a:r>
            <a:r>
              <a:rPr lang="en-US" sz="3200" dirty="0">
                <a:solidFill>
                  <a:srgbClr val="A80532"/>
                </a:solidFill>
                <a:ea typeface="+mn-ea"/>
                <a:cs typeface="+mn-cs"/>
              </a:rPr>
              <a:t>invention outcomes</a:t>
            </a:r>
            <a:r>
              <a:rPr lang="en-US" sz="3200" dirty="0">
                <a:ea typeface="+mn-ea"/>
                <a:cs typeface="+mn-cs"/>
              </a:rPr>
              <a:t>?</a:t>
            </a:r>
          </a:p>
        </p:txBody>
      </p:sp>
      <p:sp>
        <p:nvSpPr>
          <p:cNvPr id="16" name="Slide Number Placeholder 2">
            <a:extLst>
              <a:ext uri="{FF2B5EF4-FFF2-40B4-BE49-F238E27FC236}">
                <a16:creationId xmlns:a16="http://schemas.microsoft.com/office/drawing/2014/main" id="{C93A87E1-5E87-95B6-67E7-509C500834C8}"/>
              </a:ext>
            </a:extLst>
          </p:cNvPr>
          <p:cNvSpPr>
            <a:spLocks noGrp="1"/>
          </p:cNvSpPr>
          <p:nvPr>
            <p:ph type="sldNum" sz="quarter" idx="12"/>
          </p:nvPr>
        </p:nvSpPr>
        <p:spPr>
          <a:xfrm>
            <a:off x="152364" y="6403890"/>
            <a:ext cx="2743200" cy="365125"/>
          </a:xfrm>
        </p:spPr>
        <p:txBody>
          <a:bodyPr/>
          <a:lstStyle/>
          <a:p>
            <a:pPr algn="l"/>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lgn="l"/>
              <a:t>13</a:t>
            </a:fld>
            <a:endParaRPr lang="en-US" dirty="0">
              <a:latin typeface="PF Das Grotesk Pro" panose="02000506040000020004" pitchFamily="2" charset="0"/>
            </a:endParaRPr>
          </a:p>
        </p:txBody>
      </p:sp>
    </p:spTree>
    <p:extLst>
      <p:ext uri="{BB962C8B-B14F-4D97-AF65-F5344CB8AC3E}">
        <p14:creationId xmlns:p14="http://schemas.microsoft.com/office/powerpoint/2010/main" val="2225935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p:txBody>
          <a:bodyPr/>
          <a:lstStyle/>
          <a:p>
            <a:r>
              <a:rPr lang="en-US" dirty="0"/>
              <a:t>Short-term migration provides a richer face-to-face communication medium for a firm’s scientists to interact </a:t>
            </a:r>
          </a:p>
          <a:p>
            <a:endParaRPr lang="en-US" dirty="0"/>
          </a:p>
          <a:p>
            <a:r>
              <a:rPr lang="en-US" dirty="0"/>
              <a:t>Enhances the R&amp;D organization through</a:t>
            </a:r>
            <a:r>
              <a:rPr lang="en-US" sz="1600" dirty="0"/>
              <a:t> (Puranam et al. 2014, Puranam 2018)</a:t>
            </a:r>
          </a:p>
          <a:p>
            <a:pPr lvl="1"/>
            <a:r>
              <a:rPr lang="en-US" b="1" dirty="0"/>
              <a:t>Coordination</a:t>
            </a:r>
            <a:r>
              <a:rPr lang="en-US" dirty="0"/>
              <a:t> between scientists </a:t>
            </a:r>
          </a:p>
          <a:p>
            <a:pPr lvl="1"/>
            <a:r>
              <a:rPr lang="en-US" b="1" dirty="0"/>
              <a:t>Cooperation</a:t>
            </a:r>
            <a:r>
              <a:rPr lang="en-US" dirty="0"/>
              <a:t> between scientists</a:t>
            </a:r>
            <a:endParaRPr lang="en-US" sz="1300" dirty="0"/>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14</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Theoretical background</a:t>
            </a:r>
          </a:p>
        </p:txBody>
      </p:sp>
    </p:spTree>
    <p:extLst>
      <p:ext uri="{BB962C8B-B14F-4D97-AF65-F5344CB8AC3E}">
        <p14:creationId xmlns:p14="http://schemas.microsoft.com/office/powerpoint/2010/main" val="1100605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p:txBody>
          <a:bodyPr>
            <a:normAutofit/>
          </a:bodyPr>
          <a:lstStyle/>
          <a:p>
            <a:r>
              <a:rPr lang="en-US" dirty="0"/>
              <a:t>Short-term visits </a:t>
            </a:r>
            <a:r>
              <a:rPr lang="en-US" sz="2800" dirty="0">
                <a:latin typeface="PF Das Grotesk Pro" panose="02000506040000020004" pitchFamily="2" charset="0"/>
                <a:ea typeface="Pretendard" panose="02000503000000020004" pitchFamily="2" charset="-127"/>
              </a:rPr>
              <a:t>facilitate </a:t>
            </a:r>
            <a:r>
              <a:rPr lang="en-US" sz="2800" b="1" dirty="0">
                <a:solidFill>
                  <a:srgbClr val="991B1E"/>
                </a:solidFill>
                <a:latin typeface="PF Das Grotesk Pro" panose="02000506040000020004" pitchFamily="2" charset="0"/>
                <a:ea typeface="Pretendard" panose="02000503000000020004" pitchFamily="2" charset="-127"/>
              </a:rPr>
              <a:t>coordination</a:t>
            </a:r>
            <a:r>
              <a:rPr lang="en-US" sz="2800" dirty="0">
                <a:latin typeface="PF Das Grotesk Pro" panose="02000506040000020004" pitchFamily="2" charset="0"/>
                <a:ea typeface="Pretendard" panose="02000503000000020004" pitchFamily="2" charset="-127"/>
              </a:rPr>
              <a:t> through timely </a:t>
            </a:r>
            <a:r>
              <a:rPr lang="en-US" sz="2800" dirty="0">
                <a:solidFill>
                  <a:srgbClr val="991B1E"/>
                </a:solidFill>
                <a:latin typeface="PF Das Grotesk Pro" panose="02000506040000020004" pitchFamily="2" charset="0"/>
                <a:ea typeface="Pretendard" panose="02000503000000020004" pitchFamily="2" charset="-127"/>
              </a:rPr>
              <a:t>feedb</a:t>
            </a:r>
            <a:r>
              <a:rPr lang="en-US" dirty="0">
                <a:solidFill>
                  <a:srgbClr val="991B1E"/>
                </a:solidFill>
              </a:rPr>
              <a:t>ack</a:t>
            </a:r>
            <a:r>
              <a:rPr lang="en-US" dirty="0">
                <a:solidFill>
                  <a:srgbClr val="A80532"/>
                </a:solidFill>
              </a:rPr>
              <a:t> </a:t>
            </a:r>
            <a:r>
              <a:rPr lang="en-US" dirty="0"/>
              <a:t>and richer </a:t>
            </a:r>
            <a:r>
              <a:rPr lang="en-US" dirty="0">
                <a:solidFill>
                  <a:srgbClr val="991B1E"/>
                </a:solidFill>
              </a:rPr>
              <a:t>communication</a:t>
            </a:r>
            <a:r>
              <a:rPr lang="en-US" dirty="0"/>
              <a:t> medium</a:t>
            </a:r>
            <a:r>
              <a:rPr lang="en-US" dirty="0">
                <a:solidFill>
                  <a:srgbClr val="A80532"/>
                </a:solidFill>
              </a:rPr>
              <a:t> </a:t>
            </a:r>
            <a:r>
              <a:rPr lang="en-US" sz="1600" dirty="0">
                <a:latin typeface="PF Das Grotesk Pro" panose="02000506040000020004" pitchFamily="2" charset="0"/>
                <a:ea typeface="Pretendard" panose="02000503000000020004" pitchFamily="2" charset="-127"/>
              </a:rPr>
              <a:t>(Allen, 1984)</a:t>
            </a:r>
          </a:p>
          <a:p>
            <a:pPr marL="285750" indent="-285750">
              <a:buFont typeface="Arial" panose="020B0604020202020204" pitchFamily="34" charset="0"/>
              <a:buChar char="•"/>
            </a:pPr>
            <a:r>
              <a:rPr lang="en-US" dirty="0"/>
              <a:t>More effective feedback ensures:</a:t>
            </a:r>
          </a:p>
          <a:p>
            <a:pPr marL="742950" lvl="1" indent="-285750">
              <a:buFont typeface="Arial" panose="020B0604020202020204" pitchFamily="34" charset="0"/>
              <a:buChar char="•"/>
            </a:pPr>
            <a:r>
              <a:rPr lang="en-US" dirty="0"/>
              <a:t>Costly errors are avoided</a:t>
            </a:r>
            <a:r>
              <a:rPr lang="en-US" sz="1600" dirty="0"/>
              <a:t> (Lawrence and Lorsch 1967)</a:t>
            </a:r>
          </a:p>
          <a:p>
            <a:pPr marL="742950" lvl="1" indent="-285750">
              <a:buFont typeface="Arial" panose="020B0604020202020204" pitchFamily="34" charset="0"/>
              <a:buChar char="•"/>
            </a:pPr>
            <a:r>
              <a:rPr lang="en-US" dirty="0"/>
              <a:t>Wider array of ideas can be evaluated </a:t>
            </a:r>
            <a:r>
              <a:rPr lang="en-US" sz="1600" dirty="0"/>
              <a:t>(Fleming 2001; Levinthal 1997)</a:t>
            </a:r>
          </a:p>
          <a:p>
            <a:pPr marL="742950" lvl="1" indent="-285750">
              <a:buFont typeface="Arial" panose="020B0604020202020204" pitchFamily="34" charset="0"/>
              <a:buChar char="•"/>
            </a:pPr>
            <a:r>
              <a:rPr lang="en-US" dirty="0"/>
              <a:t>More efficient execution of invention tasks</a:t>
            </a:r>
          </a:p>
          <a:p>
            <a:pPr marL="285750" indent="-285750">
              <a:buFont typeface="Arial" panose="020B0604020202020204" pitchFamily="34" charset="0"/>
              <a:buChar char="•"/>
            </a:pPr>
            <a:r>
              <a:rPr lang="en-US" dirty="0"/>
              <a:t>Ensures that more possible</a:t>
            </a:r>
            <a:br>
              <a:rPr lang="en-US" dirty="0"/>
            </a:br>
            <a:r>
              <a:rPr lang="en-US" dirty="0"/>
              <a:t>knowledge combinations are</a:t>
            </a:r>
            <a:br>
              <a:rPr lang="en-US" dirty="0"/>
            </a:br>
            <a:r>
              <a:rPr lang="en-US" dirty="0"/>
              <a:t>evaluated in a certain period of time</a:t>
            </a:r>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15</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Theoretical background: Coordination</a:t>
            </a:r>
          </a:p>
        </p:txBody>
      </p:sp>
      <p:sp>
        <p:nvSpPr>
          <p:cNvPr id="12" name="Speech Bubble: Rectangle 7">
            <a:extLst>
              <a:ext uri="{FF2B5EF4-FFF2-40B4-BE49-F238E27FC236}">
                <a16:creationId xmlns:a16="http://schemas.microsoft.com/office/drawing/2014/main" id="{8D729285-4F8D-2D11-15A3-4E8D49AFFB7F}"/>
              </a:ext>
            </a:extLst>
          </p:cNvPr>
          <p:cNvSpPr/>
          <p:nvPr/>
        </p:nvSpPr>
        <p:spPr>
          <a:xfrm>
            <a:off x="7165298" y="2077260"/>
            <a:ext cx="5026702" cy="2382473"/>
          </a:xfrm>
          <a:prstGeom prst="wedgeRectCallout">
            <a:avLst>
              <a:gd name="adj1" fmla="val 4366"/>
              <a:gd name="adj2" fmla="val -6104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F Das Grotesk Pro" panose="02000506040000020004" pitchFamily="2" charset="0"/>
              </a:rPr>
              <a:t>“I could see the process in </a:t>
            </a:r>
            <a:r>
              <a:rPr lang="en-US" sz="2500" u="sng" dirty="0">
                <a:latin typeface="PF Das Grotesk Pro" panose="02000506040000020004" pitchFamily="2" charset="0"/>
              </a:rPr>
              <a:t>real-time</a:t>
            </a:r>
            <a:r>
              <a:rPr lang="en-US" sz="2500" dirty="0">
                <a:latin typeface="PF Das Grotesk Pro" panose="02000506040000020004" pitchFamily="2" charset="0"/>
              </a:rPr>
              <a:t> and it enabled me to </a:t>
            </a:r>
            <a:r>
              <a:rPr lang="en-US" sz="2500" u="sng" dirty="0">
                <a:latin typeface="PF Das Grotesk Pro" panose="02000506040000020004" pitchFamily="2" charset="0"/>
              </a:rPr>
              <a:t>ask more insightful questions</a:t>
            </a:r>
            <a:r>
              <a:rPr lang="en-US" sz="2500" dirty="0">
                <a:latin typeface="PF Das Grotesk Pro" panose="02000506040000020004" pitchFamily="2" charset="0"/>
              </a:rPr>
              <a:t>. Without the visit, I would have been stuck asking very basic questions that could be easily answered by observation.”</a:t>
            </a:r>
          </a:p>
        </p:txBody>
      </p:sp>
      <p:sp>
        <p:nvSpPr>
          <p:cNvPr id="5" name="Speech Bubble: Rectangle 11">
            <a:extLst>
              <a:ext uri="{FF2B5EF4-FFF2-40B4-BE49-F238E27FC236}">
                <a16:creationId xmlns:a16="http://schemas.microsoft.com/office/drawing/2014/main" id="{0EC6A79D-2166-E62B-13FC-3D8AF8ACBD02}"/>
              </a:ext>
            </a:extLst>
          </p:cNvPr>
          <p:cNvSpPr/>
          <p:nvPr/>
        </p:nvSpPr>
        <p:spPr>
          <a:xfrm>
            <a:off x="6961676" y="3268496"/>
            <a:ext cx="4644048" cy="3428964"/>
          </a:xfrm>
          <a:prstGeom prst="wedgeRectCallout">
            <a:avLst>
              <a:gd name="adj1" fmla="val -55867"/>
              <a:gd name="adj2" fmla="val -35729"/>
            </a:avLst>
          </a:prstGeom>
          <a:solidFill>
            <a:schemeClr val="accent2">
              <a:lumMod val="75000"/>
            </a:schemeClr>
          </a:solidFill>
          <a:ln w="28575">
            <a:solidFill>
              <a:schemeClr val="bg1"/>
            </a:solidFill>
          </a:ln>
        </p:spPr>
        <p:style>
          <a:lnRef idx="0">
            <a:scrgbClr r="0" g="0" b="0"/>
          </a:lnRef>
          <a:fillRef idx="0">
            <a:scrgbClr r="0" g="0" b="0"/>
          </a:fillRef>
          <a:effectRef idx="0">
            <a:scrgbClr r="0" g="0" b="0"/>
          </a:effectRef>
          <a:fontRef idx="minor">
            <a:schemeClr val="lt1"/>
          </a:fontRef>
        </p:style>
        <p:txBody>
          <a:bodyPr wrap="square" lIns="182880" tIns="0" rIns="182880" rtlCol="0" anchor="ctr"/>
          <a:lstStyle/>
          <a:p>
            <a:pPr algn="l"/>
            <a:r>
              <a:rPr lang="en-US" sz="2600" u="none" strike="noStrike" baseline="0" dirty="0">
                <a:solidFill>
                  <a:schemeClr val="bg1"/>
                </a:solidFill>
                <a:latin typeface="PF Das Grotesk Pro" panose="02000506040000020004" pitchFamily="2" charset="0"/>
              </a:rPr>
              <a:t>“The visitor can bring a </a:t>
            </a:r>
            <a:r>
              <a:rPr lang="en-US" sz="2600" u="sng" strike="noStrike" baseline="0" dirty="0">
                <a:solidFill>
                  <a:schemeClr val="bg1"/>
                </a:solidFill>
                <a:latin typeface="PF Das Grotesk Pro" panose="02000506040000020004" pitchFamily="2" charset="0"/>
              </a:rPr>
              <a:t>broader group of scientists into the discussion</a:t>
            </a:r>
            <a:r>
              <a:rPr lang="en-US" sz="2600" u="none" strike="noStrike" baseline="0" dirty="0">
                <a:solidFill>
                  <a:schemeClr val="bg1"/>
                </a:solidFill>
                <a:latin typeface="PF Das Grotesk Pro" panose="02000506040000020004" pitchFamily="2" charset="0"/>
              </a:rPr>
              <a:t> as opposed to just the people in the call which can help in uncovering the more specific details of science which can help the science to be shared more effectively”</a:t>
            </a:r>
            <a:endParaRPr lang="en-US" sz="2600" dirty="0">
              <a:solidFill>
                <a:schemeClr val="bg1"/>
              </a:solidFill>
              <a:latin typeface="PF Das Grotesk Pro" panose="02000506040000020004" pitchFamily="2" charset="0"/>
            </a:endParaRPr>
          </a:p>
        </p:txBody>
      </p:sp>
    </p:spTree>
    <p:extLst>
      <p:ext uri="{BB962C8B-B14F-4D97-AF65-F5344CB8AC3E}">
        <p14:creationId xmlns:p14="http://schemas.microsoft.com/office/powerpoint/2010/main" val="359237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p:txBody>
          <a:bodyPr/>
          <a:lstStyle/>
          <a:p>
            <a:r>
              <a:rPr lang="en-US" dirty="0"/>
              <a:t>Short-term visits </a:t>
            </a:r>
            <a:r>
              <a:rPr lang="en-US" sz="2800" dirty="0">
                <a:latin typeface="PF Das Grotesk Pro" panose="02000506040000020004" pitchFamily="2" charset="0"/>
                <a:ea typeface="Pretendard" panose="02000503000000020004" pitchFamily="2" charset="-127"/>
              </a:rPr>
              <a:t>facilitate </a:t>
            </a:r>
            <a:r>
              <a:rPr lang="en-US" sz="2800" b="1" dirty="0">
                <a:solidFill>
                  <a:srgbClr val="991B1E"/>
                </a:solidFill>
                <a:latin typeface="PF Das Grotesk Pro" panose="02000506040000020004" pitchFamily="2" charset="0"/>
                <a:ea typeface="Pretendard" panose="02000503000000020004" pitchFamily="2" charset="-127"/>
              </a:rPr>
              <a:t>cooperation</a:t>
            </a:r>
            <a:r>
              <a:rPr lang="en-US" sz="2800" dirty="0">
                <a:latin typeface="PF Das Grotesk Pro" panose="02000506040000020004" pitchFamily="2" charset="0"/>
                <a:ea typeface="Pretendard" panose="02000503000000020004" pitchFamily="2" charset="-127"/>
              </a:rPr>
              <a:t> through building </a:t>
            </a:r>
            <a:r>
              <a:rPr lang="en-US" sz="2800" dirty="0">
                <a:solidFill>
                  <a:srgbClr val="991B1E"/>
                </a:solidFill>
                <a:latin typeface="PF Das Grotesk Pro" panose="02000506040000020004" pitchFamily="2" charset="0"/>
                <a:ea typeface="Pretendard" panose="02000503000000020004" pitchFamily="2" charset="-127"/>
              </a:rPr>
              <a:t>trust </a:t>
            </a:r>
            <a:r>
              <a:rPr lang="en-US" sz="2800" dirty="0">
                <a:latin typeface="PF Das Grotesk Pro" panose="02000506040000020004" pitchFamily="2" charset="0"/>
                <a:ea typeface="Pretendard" panose="02000503000000020004" pitchFamily="2" charset="-127"/>
              </a:rPr>
              <a:t>and</a:t>
            </a:r>
            <a:r>
              <a:rPr lang="en-US" sz="2800" dirty="0">
                <a:solidFill>
                  <a:srgbClr val="991B1E"/>
                </a:solidFill>
                <a:latin typeface="PF Das Grotesk Pro" panose="02000506040000020004" pitchFamily="2" charset="0"/>
                <a:ea typeface="Pretendard" panose="02000503000000020004" pitchFamily="2" charset="-127"/>
              </a:rPr>
              <a:t> richer relationships</a:t>
            </a:r>
            <a:r>
              <a:rPr lang="en-US" sz="1600" dirty="0">
                <a:latin typeface="PF Das Grotesk Pro" panose="02000506040000020004" pitchFamily="2" charset="0"/>
                <a:ea typeface="Pretendard" panose="02000503000000020004" pitchFamily="2" charset="-127"/>
              </a:rPr>
              <a:t> (Hinds &amp; Bailey, 2003)</a:t>
            </a:r>
          </a:p>
          <a:p>
            <a:pPr marL="285750" indent="-285750">
              <a:buFont typeface="Arial" panose="020B0604020202020204" pitchFamily="34" charset="0"/>
              <a:buChar char="•"/>
            </a:pPr>
            <a:r>
              <a:rPr lang="en-US" dirty="0"/>
              <a:t>Engendering greater trust ensures:</a:t>
            </a:r>
          </a:p>
          <a:p>
            <a:pPr marL="742950" lvl="1" indent="-285750">
              <a:buFont typeface="Arial" panose="020B0604020202020204" pitchFamily="34" charset="0"/>
              <a:buChar char="•"/>
            </a:pPr>
            <a:r>
              <a:rPr lang="en-US" dirty="0"/>
              <a:t>Knowledge is shared readily </a:t>
            </a:r>
            <a:r>
              <a:rPr lang="en-US" sz="1600" dirty="0"/>
              <a:t>(</a:t>
            </a:r>
            <a:r>
              <a:rPr lang="en-US" sz="1600" dirty="0" err="1"/>
              <a:t>Szulanski</a:t>
            </a:r>
            <a:r>
              <a:rPr lang="en-US" sz="1600" dirty="0"/>
              <a:t> 1996)</a:t>
            </a:r>
          </a:p>
          <a:p>
            <a:pPr marL="742950" lvl="1" indent="-285750">
              <a:buFont typeface="Arial" panose="020B0604020202020204" pitchFamily="34" charset="0"/>
              <a:buChar char="•"/>
            </a:pPr>
            <a:r>
              <a:rPr lang="en-US" dirty="0"/>
              <a:t>Others’ knowledge is trusted and leveraged effectively </a:t>
            </a:r>
            <a:r>
              <a:rPr lang="en-US" sz="1600" dirty="0"/>
              <a:t>(</a:t>
            </a:r>
            <a:r>
              <a:rPr lang="en-US" sz="1600" dirty="0" err="1"/>
              <a:t>Brattström</a:t>
            </a:r>
            <a:r>
              <a:rPr lang="en-US" sz="1600" dirty="0"/>
              <a:t> et al. 2012) </a:t>
            </a:r>
          </a:p>
          <a:p>
            <a:pPr marL="742950" lvl="1" indent="-285750">
              <a:buFont typeface="Arial" panose="020B0604020202020204" pitchFamily="34" charset="0"/>
              <a:buChar char="•"/>
            </a:pPr>
            <a:r>
              <a:rPr lang="en-US" dirty="0"/>
              <a:t>More effective execution of invention tasks</a:t>
            </a:r>
          </a:p>
          <a:p>
            <a:pPr marL="285750" indent="-285750">
              <a:buFont typeface="Arial" panose="020B0604020202020204" pitchFamily="34" charset="0"/>
              <a:buChar char="•"/>
            </a:pPr>
            <a:r>
              <a:rPr lang="en-US" dirty="0"/>
              <a:t>Ensures that more possible</a:t>
            </a:r>
            <a:br>
              <a:rPr lang="en-US" dirty="0"/>
            </a:br>
            <a:r>
              <a:rPr lang="en-US" dirty="0"/>
              <a:t>knowledge combinations are</a:t>
            </a:r>
            <a:br>
              <a:rPr lang="en-US" dirty="0"/>
            </a:br>
            <a:r>
              <a:rPr lang="en-US" dirty="0"/>
              <a:t>evaluated in a certain period of time</a:t>
            </a:r>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16</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Theoretical background: Cooperation</a:t>
            </a:r>
          </a:p>
        </p:txBody>
      </p:sp>
      <p:sp>
        <p:nvSpPr>
          <p:cNvPr id="15" name="Speech Bubble: Rectangle 8">
            <a:extLst>
              <a:ext uri="{FF2B5EF4-FFF2-40B4-BE49-F238E27FC236}">
                <a16:creationId xmlns:a16="http://schemas.microsoft.com/office/drawing/2014/main" id="{943A41F7-0AA9-DA87-45F1-B0C4D0CEF6AB}"/>
              </a:ext>
            </a:extLst>
          </p:cNvPr>
          <p:cNvSpPr/>
          <p:nvPr/>
        </p:nvSpPr>
        <p:spPr>
          <a:xfrm>
            <a:off x="6346836" y="4264915"/>
            <a:ext cx="5422392" cy="2382473"/>
          </a:xfrm>
          <a:prstGeom prst="wedgeRectCallout">
            <a:avLst>
              <a:gd name="adj1" fmla="val 4273"/>
              <a:gd name="adj2" fmla="val -612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PF Das Grotesk Pro" panose="02000506040000020004" pitchFamily="2" charset="0"/>
              </a:rPr>
              <a:t>“The trip enabled me to </a:t>
            </a:r>
            <a:r>
              <a:rPr lang="en-US" sz="2600" u="sng" dirty="0">
                <a:latin typeface="PF Das Grotesk Pro" panose="02000506040000020004" pitchFamily="2" charset="0"/>
              </a:rPr>
              <a:t>uncover a group of different people with highly relevant skills</a:t>
            </a:r>
            <a:r>
              <a:rPr lang="en-US" sz="2600" dirty="0">
                <a:latin typeface="PF Das Grotesk Pro" panose="02000506040000020004" pitchFamily="2" charset="0"/>
              </a:rPr>
              <a:t> that I was able </a:t>
            </a:r>
            <a:r>
              <a:rPr lang="en-US" sz="2600" u="sng" dirty="0">
                <a:latin typeface="PF Das Grotesk Pro" panose="02000506040000020004" pitchFamily="2" charset="0"/>
              </a:rPr>
              <a:t>to build a personal relationship</a:t>
            </a:r>
            <a:r>
              <a:rPr lang="en-US" sz="2600" dirty="0">
                <a:latin typeface="PF Das Grotesk Pro" panose="02000506040000020004" pitchFamily="2" charset="0"/>
              </a:rPr>
              <a:t> with so that they would respond to my calls and emails”</a:t>
            </a:r>
          </a:p>
        </p:txBody>
      </p:sp>
    </p:spTree>
    <p:extLst>
      <p:ext uri="{BB962C8B-B14F-4D97-AF65-F5344CB8AC3E}">
        <p14:creationId xmlns:p14="http://schemas.microsoft.com/office/powerpoint/2010/main" val="4038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7A0B1777-C865-EEEE-9BDB-55C27A04140F}"/>
              </a:ext>
            </a:extLst>
          </p:cNvPr>
          <p:cNvSpPr>
            <a:spLocks noGrp="1"/>
          </p:cNvSpPr>
          <p:nvPr>
            <p:ph idx="1"/>
          </p:nvPr>
        </p:nvSpPr>
        <p:spPr>
          <a:xfrm>
            <a:off x="434768" y="5246047"/>
            <a:ext cx="11540358" cy="1416538"/>
          </a:xfrm>
        </p:spPr>
        <p:txBody>
          <a:bodyPr>
            <a:normAutofit lnSpcReduction="10000"/>
          </a:bodyPr>
          <a:lstStyle/>
          <a:p>
            <a:r>
              <a:rPr lang="en-US" i="1" dirty="0"/>
              <a:t>An easing of visa restrictions for short-term travel between a firm’s R&amp;D centers located in different countries will be associated with an increase in that firm’s invention productivity (H1) and scope (H2).</a:t>
            </a:r>
          </a:p>
        </p:txBody>
      </p:sp>
      <p:sp>
        <p:nvSpPr>
          <p:cNvPr id="3" name="Slide Number Placeholder 2">
            <a:extLst>
              <a:ext uri="{FF2B5EF4-FFF2-40B4-BE49-F238E27FC236}">
                <a16:creationId xmlns:a16="http://schemas.microsoft.com/office/drawing/2014/main" id="{0491364F-F2E9-4B43-C1C3-6445CFA0D920}"/>
              </a:ext>
            </a:extLst>
          </p:cNvPr>
          <p:cNvSpPr>
            <a:spLocks noGrp="1"/>
          </p:cNvSpPr>
          <p:nvPr>
            <p:ph type="sldNum" sz="quarter" idx="12"/>
          </p:nvPr>
        </p:nvSpPr>
        <p:spPr/>
        <p:txBody>
          <a:bodyPr/>
          <a:lstStyle/>
          <a:p>
            <a:r>
              <a:rPr lang="en-US"/>
              <a:t>Kang &amp; Eklund  |  </a:t>
            </a:r>
            <a:fld id="{C7F3B074-FB2C-4D47-9498-48C84454F466}" type="slidenum">
              <a:rPr lang="en-US" smtClean="0"/>
              <a:pPr/>
              <a:t>17</a:t>
            </a:fld>
            <a:endParaRPr lang="en-US" dirty="0"/>
          </a:p>
        </p:txBody>
      </p:sp>
      <p:sp>
        <p:nvSpPr>
          <p:cNvPr id="4" name="Title 3">
            <a:extLst>
              <a:ext uri="{FF2B5EF4-FFF2-40B4-BE49-F238E27FC236}">
                <a16:creationId xmlns:a16="http://schemas.microsoft.com/office/drawing/2014/main" id="{C1A6FFAA-3AD6-8E0C-25E7-B214941684EB}"/>
              </a:ext>
            </a:extLst>
          </p:cNvPr>
          <p:cNvSpPr>
            <a:spLocks noGrp="1"/>
          </p:cNvSpPr>
          <p:nvPr>
            <p:ph type="title"/>
          </p:nvPr>
        </p:nvSpPr>
        <p:spPr/>
        <p:txBody>
          <a:bodyPr/>
          <a:lstStyle/>
          <a:p>
            <a:r>
              <a:rPr lang="en-US" dirty="0"/>
              <a:t>Theoretical Framework</a:t>
            </a:r>
          </a:p>
        </p:txBody>
      </p:sp>
      <p:pic>
        <p:nvPicPr>
          <p:cNvPr id="5" name="Picture 4">
            <a:extLst>
              <a:ext uri="{FF2B5EF4-FFF2-40B4-BE49-F238E27FC236}">
                <a16:creationId xmlns:a16="http://schemas.microsoft.com/office/drawing/2014/main" id="{52C6A8AC-7381-3CDB-399E-6EDA3148C3C4}"/>
              </a:ext>
            </a:extLst>
          </p:cNvPr>
          <p:cNvPicPr>
            <a:picLocks noChangeAspect="1"/>
          </p:cNvPicPr>
          <p:nvPr/>
        </p:nvPicPr>
        <p:blipFill>
          <a:blip r:embed="rId3"/>
          <a:stretch>
            <a:fillRect/>
          </a:stretch>
        </p:blipFill>
        <p:spPr>
          <a:xfrm>
            <a:off x="1121171" y="1413946"/>
            <a:ext cx="9949659" cy="3093158"/>
          </a:xfrm>
          <a:prstGeom prst="rect">
            <a:avLst/>
          </a:prstGeom>
        </p:spPr>
      </p:pic>
    </p:spTree>
    <p:extLst>
      <p:ext uri="{BB962C8B-B14F-4D97-AF65-F5344CB8AC3E}">
        <p14:creationId xmlns:p14="http://schemas.microsoft.com/office/powerpoint/2010/main" val="1797252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a:xfrm>
            <a:off x="434767" y="1112431"/>
            <a:ext cx="5501338" cy="5385264"/>
          </a:xfrm>
        </p:spPr>
        <p:txBody>
          <a:bodyPr>
            <a:normAutofit/>
          </a:bodyPr>
          <a:lstStyle/>
          <a:p>
            <a:pPr marL="0" indent="0">
              <a:buNone/>
            </a:pPr>
            <a:endParaRPr lang="en-US" dirty="0"/>
          </a:p>
          <a:p>
            <a:pPr marL="0" indent="0">
              <a:buNone/>
            </a:pPr>
            <a:endParaRPr lang="en-US" dirty="0"/>
          </a:p>
          <a:p>
            <a:pPr marL="0" indent="0">
              <a:buNone/>
            </a:pPr>
            <a:r>
              <a:rPr lang="en-US" dirty="0"/>
              <a:t>We then investigate </a:t>
            </a:r>
            <a:r>
              <a:rPr lang="en-US" b="1" dirty="0"/>
              <a:t>conditions</a:t>
            </a:r>
            <a:r>
              <a:rPr lang="en-US" dirty="0"/>
              <a:t> under which </a:t>
            </a:r>
            <a:r>
              <a:rPr lang="en-US" dirty="0">
                <a:solidFill>
                  <a:srgbClr val="A80532"/>
                </a:solidFill>
              </a:rPr>
              <a:t>short-term migration </a:t>
            </a:r>
            <a:r>
              <a:rPr lang="en-US" dirty="0"/>
              <a:t>will have the strongest positive impact on firm’s </a:t>
            </a:r>
            <a:r>
              <a:rPr lang="en-US" dirty="0">
                <a:solidFill>
                  <a:srgbClr val="A80532"/>
                </a:solidFill>
              </a:rPr>
              <a:t>invention outcomes</a:t>
            </a:r>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18</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normAutofit/>
          </a:bodyPr>
          <a:lstStyle/>
          <a:p>
            <a:r>
              <a:rPr lang="en-US" dirty="0"/>
              <a:t>Theoretical background</a:t>
            </a:r>
          </a:p>
        </p:txBody>
      </p:sp>
      <p:pic>
        <p:nvPicPr>
          <p:cNvPr id="13" name="Picture 2" descr="It's a new reality, but I really miss face-to-face communication in  real-time - Black Voice News">
            <a:extLst>
              <a:ext uri="{FF2B5EF4-FFF2-40B4-BE49-F238E27FC236}">
                <a16:creationId xmlns:a16="http://schemas.microsoft.com/office/drawing/2014/main" id="{93358B8C-7140-5E1A-6CE5-30379430BB6D}"/>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6016236"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3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a:xfrm>
            <a:off x="-1103125" y="6471230"/>
            <a:ext cx="2743200" cy="365125"/>
          </a:xfrm>
        </p:spPr>
        <p:txBody>
          <a:bodyPr/>
          <a:lstStyle/>
          <a:p>
            <a:r>
              <a:rPr lang="en-US" dirty="0"/>
              <a:t>Kang &amp; Eklund  |  </a:t>
            </a:r>
            <a:fld id="{C7F3B074-FB2C-4D47-9498-48C84454F466}" type="slidenum">
              <a:rPr lang="en-US" smtClean="0"/>
              <a:pPr/>
              <a:t>19</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Knowledge Overlap</a:t>
            </a:r>
          </a:p>
        </p:txBody>
      </p:sp>
      <p:cxnSp>
        <p:nvCxnSpPr>
          <p:cNvPr id="8" name="Straight Arrow Connector 7">
            <a:extLst>
              <a:ext uri="{FF2B5EF4-FFF2-40B4-BE49-F238E27FC236}">
                <a16:creationId xmlns:a16="http://schemas.microsoft.com/office/drawing/2014/main" id="{A6519499-B877-47D3-FF8E-E2AE8C9AF7B2}"/>
              </a:ext>
            </a:extLst>
          </p:cNvPr>
          <p:cNvCxnSpPr>
            <a:cxnSpLocks/>
          </p:cNvCxnSpPr>
          <p:nvPr/>
        </p:nvCxnSpPr>
        <p:spPr>
          <a:xfrm flipV="1">
            <a:off x="3123678" y="1319135"/>
            <a:ext cx="0" cy="4687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1534DC-B54A-6B83-812E-ACC06AB96798}"/>
              </a:ext>
            </a:extLst>
          </p:cNvPr>
          <p:cNvCxnSpPr>
            <a:cxnSpLocks/>
          </p:cNvCxnSpPr>
          <p:nvPr/>
        </p:nvCxnSpPr>
        <p:spPr>
          <a:xfrm>
            <a:off x="3123678" y="6006381"/>
            <a:ext cx="81620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05C89F0-D295-79EE-65D1-0C49FDA55728}"/>
              </a:ext>
            </a:extLst>
          </p:cNvPr>
          <p:cNvSpPr txBox="1"/>
          <p:nvPr/>
        </p:nvSpPr>
        <p:spPr>
          <a:xfrm>
            <a:off x="8539527" y="6066914"/>
            <a:ext cx="3106395" cy="769441"/>
          </a:xfrm>
          <a:prstGeom prst="rect">
            <a:avLst/>
          </a:prstGeom>
          <a:noFill/>
        </p:spPr>
        <p:txBody>
          <a:bodyPr wrap="square" rtlCol="0">
            <a:spAutoFit/>
          </a:bodyPr>
          <a:lstStyle/>
          <a:p>
            <a:pPr algn="ctr"/>
            <a:r>
              <a:rPr lang="en-US" sz="2200" b="1" dirty="0">
                <a:latin typeface="PF Das Grotesk Pro" panose="02000506040000020004" pitchFamily="2" charset="0"/>
              </a:rPr>
              <a:t>Knowledge overlap between R&amp;D centers</a:t>
            </a:r>
          </a:p>
        </p:txBody>
      </p:sp>
      <p:sp>
        <p:nvSpPr>
          <p:cNvPr id="11" name="TextBox 10">
            <a:extLst>
              <a:ext uri="{FF2B5EF4-FFF2-40B4-BE49-F238E27FC236}">
                <a16:creationId xmlns:a16="http://schemas.microsoft.com/office/drawing/2014/main" id="{2D923D81-C679-C165-1524-6EB1F8B6F9B9}"/>
              </a:ext>
            </a:extLst>
          </p:cNvPr>
          <p:cNvSpPr txBox="1"/>
          <p:nvPr/>
        </p:nvSpPr>
        <p:spPr>
          <a:xfrm>
            <a:off x="284231" y="1326380"/>
            <a:ext cx="2810297" cy="1107996"/>
          </a:xfrm>
          <a:prstGeom prst="rect">
            <a:avLst/>
          </a:prstGeom>
          <a:noFill/>
        </p:spPr>
        <p:txBody>
          <a:bodyPr wrap="square" rtlCol="0">
            <a:spAutoFit/>
          </a:bodyPr>
          <a:lstStyle/>
          <a:p>
            <a:pPr algn="ctr"/>
            <a:r>
              <a:rPr lang="en-US" altLang="ko-KR" sz="2200" b="1" dirty="0">
                <a:latin typeface="PF Das Grotesk Pro" panose="02000506040000020004" pitchFamily="2" charset="0"/>
              </a:rPr>
              <a:t>Marginal</a:t>
            </a:r>
            <a:r>
              <a:rPr lang="ko-KR" altLang="en-US" sz="2200" b="1" dirty="0">
                <a:latin typeface="PF Das Grotesk Pro" panose="02000506040000020004" pitchFamily="2" charset="0"/>
              </a:rPr>
              <a:t> </a:t>
            </a:r>
            <a:r>
              <a:rPr lang="en-US" altLang="ko-KR" sz="2200" b="1" dirty="0">
                <a:latin typeface="PF Das Grotesk Pro" panose="02000506040000020004" pitchFamily="2" charset="0"/>
              </a:rPr>
              <a:t>coordination</a:t>
            </a:r>
            <a:r>
              <a:rPr lang="ko-KR" altLang="en-US" sz="2200" b="1" dirty="0">
                <a:latin typeface="PF Das Grotesk Pro" panose="02000506040000020004" pitchFamily="2" charset="0"/>
              </a:rPr>
              <a:t> </a:t>
            </a:r>
            <a:r>
              <a:rPr lang="en-US" altLang="ko-KR" sz="2200" b="1" dirty="0">
                <a:latin typeface="PF Das Grotesk Pro" panose="02000506040000020004" pitchFamily="2" charset="0"/>
              </a:rPr>
              <a:t>benefits</a:t>
            </a:r>
            <a:r>
              <a:rPr lang="ko-KR" altLang="en-US" sz="2200" b="1" dirty="0">
                <a:latin typeface="PF Das Grotesk Pro" panose="02000506040000020004" pitchFamily="2" charset="0"/>
              </a:rPr>
              <a:t> </a:t>
            </a:r>
            <a:r>
              <a:rPr lang="en-US" altLang="ko-KR" sz="2200" b="1" dirty="0">
                <a:latin typeface="PF Das Grotesk Pro" panose="02000506040000020004" pitchFamily="2" charset="0"/>
              </a:rPr>
              <a:t>of</a:t>
            </a:r>
            <a:r>
              <a:rPr lang="ko-KR" altLang="en-US" sz="2200" b="1" dirty="0">
                <a:latin typeface="PF Das Grotesk Pro" panose="02000506040000020004" pitchFamily="2" charset="0"/>
              </a:rPr>
              <a:t> </a:t>
            </a:r>
            <a:r>
              <a:rPr lang="en-US" altLang="ko-KR" sz="2200" b="1" dirty="0">
                <a:latin typeface="PF Das Grotesk Pro" panose="02000506040000020004" pitchFamily="2" charset="0"/>
              </a:rPr>
              <a:t>short-term</a:t>
            </a:r>
            <a:r>
              <a:rPr lang="ko-KR" altLang="en-US" sz="2200" b="1" dirty="0">
                <a:latin typeface="PF Das Grotesk Pro" panose="02000506040000020004" pitchFamily="2" charset="0"/>
              </a:rPr>
              <a:t> </a:t>
            </a:r>
            <a:r>
              <a:rPr lang="en-US" altLang="ko-KR" sz="2200" b="1" dirty="0">
                <a:latin typeface="PF Das Grotesk Pro" panose="02000506040000020004" pitchFamily="2" charset="0"/>
              </a:rPr>
              <a:t>visits</a:t>
            </a:r>
            <a:endParaRPr lang="en-US" sz="2200" b="1" dirty="0">
              <a:latin typeface="PF Das Grotesk Pro" panose="02000506040000020004" pitchFamily="2" charset="0"/>
            </a:endParaRPr>
          </a:p>
        </p:txBody>
      </p:sp>
      <p:cxnSp>
        <p:nvCxnSpPr>
          <p:cNvPr id="13" name="Straight Connector 12">
            <a:extLst>
              <a:ext uri="{FF2B5EF4-FFF2-40B4-BE49-F238E27FC236}">
                <a16:creationId xmlns:a16="http://schemas.microsoft.com/office/drawing/2014/main" id="{D6348DE2-C71D-9166-EEAA-87A588DBCB07}"/>
              </a:ext>
            </a:extLst>
          </p:cNvPr>
          <p:cNvCxnSpPr>
            <a:cxnSpLocks/>
          </p:cNvCxnSpPr>
          <p:nvPr/>
        </p:nvCxnSpPr>
        <p:spPr>
          <a:xfrm>
            <a:off x="6886481" y="1570115"/>
            <a:ext cx="0" cy="406747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CAD33C-9A8D-9440-EE19-0BA2B4C05C93}"/>
              </a:ext>
            </a:extLst>
          </p:cNvPr>
          <p:cNvSpPr txBox="1"/>
          <p:nvPr/>
        </p:nvSpPr>
        <p:spPr>
          <a:xfrm>
            <a:off x="7593464" y="941659"/>
            <a:ext cx="2949718" cy="769441"/>
          </a:xfrm>
          <a:prstGeom prst="rect">
            <a:avLst/>
          </a:prstGeom>
          <a:noFill/>
        </p:spPr>
        <p:txBody>
          <a:bodyPr wrap="square" rtlCol="0">
            <a:spAutoFit/>
          </a:bodyPr>
          <a:lstStyle/>
          <a:p>
            <a:r>
              <a:rPr lang="en-US" sz="2200" b="1" dirty="0">
                <a:solidFill>
                  <a:srgbClr val="A80532"/>
                </a:solidFill>
                <a:latin typeface="PF Das Grotesk Pro" panose="02000506040000020004" pitchFamily="2" charset="0"/>
              </a:rPr>
              <a:t>Greatest benefits at intermediate overlap</a:t>
            </a:r>
          </a:p>
        </p:txBody>
      </p:sp>
      <p:sp>
        <p:nvSpPr>
          <p:cNvPr id="25" name="Freeform 24">
            <a:extLst>
              <a:ext uri="{FF2B5EF4-FFF2-40B4-BE49-F238E27FC236}">
                <a16:creationId xmlns:a16="http://schemas.microsoft.com/office/drawing/2014/main" id="{15066CBE-D988-EFA5-520F-0CA961C322F5}"/>
              </a:ext>
            </a:extLst>
          </p:cNvPr>
          <p:cNvSpPr/>
          <p:nvPr/>
        </p:nvSpPr>
        <p:spPr>
          <a:xfrm>
            <a:off x="3487156" y="1455402"/>
            <a:ext cx="7435122" cy="4182188"/>
          </a:xfrm>
          <a:custGeom>
            <a:avLst/>
            <a:gdLst>
              <a:gd name="connsiteX0" fmla="*/ 0 w 7435122"/>
              <a:gd name="connsiteY0" fmla="*/ 4167265 h 4167265"/>
              <a:gd name="connsiteX1" fmla="*/ 3462728 w 7435122"/>
              <a:gd name="connsiteY1" fmla="*/ 0 h 4167265"/>
              <a:gd name="connsiteX2" fmla="*/ 7435122 w 7435122"/>
              <a:gd name="connsiteY2" fmla="*/ 4167265 h 4167265"/>
            </a:gdLst>
            <a:ahLst/>
            <a:cxnLst>
              <a:cxn ang="0">
                <a:pos x="connsiteX0" y="connsiteY0"/>
              </a:cxn>
              <a:cxn ang="0">
                <a:pos x="connsiteX1" y="connsiteY1"/>
              </a:cxn>
              <a:cxn ang="0">
                <a:pos x="connsiteX2" y="connsiteY2"/>
              </a:cxn>
            </a:cxnLst>
            <a:rect l="l" t="t" r="r" b="b"/>
            <a:pathLst>
              <a:path w="7435122" h="4167265">
                <a:moveTo>
                  <a:pt x="0" y="4167265"/>
                </a:moveTo>
                <a:cubicBezTo>
                  <a:pt x="1111770" y="2083632"/>
                  <a:pt x="2223541" y="0"/>
                  <a:pt x="3462728" y="0"/>
                </a:cubicBezTo>
                <a:cubicBezTo>
                  <a:pt x="4701915" y="0"/>
                  <a:pt x="6962932" y="3537678"/>
                  <a:pt x="7435122" y="416726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D1F771-905F-633D-997E-9DA7FEB0AC96}"/>
              </a:ext>
            </a:extLst>
          </p:cNvPr>
          <p:cNvSpPr txBox="1"/>
          <p:nvPr/>
        </p:nvSpPr>
        <p:spPr>
          <a:xfrm>
            <a:off x="2350919" y="4020952"/>
            <a:ext cx="3180449" cy="1446550"/>
          </a:xfrm>
          <a:prstGeom prst="rect">
            <a:avLst/>
          </a:prstGeom>
          <a:solidFill>
            <a:schemeClr val="bg1">
              <a:lumMod val="95000"/>
            </a:schemeClr>
          </a:solidFill>
          <a:ln>
            <a:solidFill>
              <a:schemeClr val="tx1"/>
            </a:solidFill>
          </a:ln>
        </p:spPr>
        <p:txBody>
          <a:bodyPr wrap="square" rtlCol="0">
            <a:spAutoFit/>
          </a:bodyPr>
          <a:lstStyle/>
          <a:p>
            <a:pPr algn="ctr"/>
            <a:r>
              <a:rPr lang="en-US" sz="2200" dirty="0">
                <a:latin typeface="PF Das Grotesk Pro" panose="02000506040000020004" pitchFamily="2" charset="0"/>
              </a:rPr>
              <a:t>With no common knowledge, short-term visit insufficient to obtain coordination benefits</a:t>
            </a:r>
          </a:p>
        </p:txBody>
      </p:sp>
      <p:sp>
        <p:nvSpPr>
          <p:cNvPr id="16" name="TextBox 15">
            <a:extLst>
              <a:ext uri="{FF2B5EF4-FFF2-40B4-BE49-F238E27FC236}">
                <a16:creationId xmlns:a16="http://schemas.microsoft.com/office/drawing/2014/main" id="{ECA391E4-DC04-522F-1D6C-8E404F41EEAB}"/>
              </a:ext>
            </a:extLst>
          </p:cNvPr>
          <p:cNvSpPr txBox="1"/>
          <p:nvPr/>
        </p:nvSpPr>
        <p:spPr>
          <a:xfrm>
            <a:off x="8539527" y="4159992"/>
            <a:ext cx="3438663" cy="1107996"/>
          </a:xfrm>
          <a:prstGeom prst="rect">
            <a:avLst/>
          </a:prstGeom>
          <a:solidFill>
            <a:schemeClr val="bg1">
              <a:lumMod val="95000"/>
            </a:schemeClr>
          </a:solidFill>
          <a:ln>
            <a:solidFill>
              <a:schemeClr val="tx1"/>
            </a:solidFill>
          </a:ln>
        </p:spPr>
        <p:txBody>
          <a:bodyPr wrap="square" rtlCol="0">
            <a:spAutoFit/>
          </a:bodyPr>
          <a:lstStyle/>
          <a:p>
            <a:pPr algn="ctr"/>
            <a:r>
              <a:rPr lang="en-US" sz="2200" dirty="0">
                <a:latin typeface="PF Das Grotesk Pro" panose="02000506040000020004" pitchFamily="2" charset="0"/>
              </a:rPr>
              <a:t>Marginal coordination benefits limited as other media can help coordination</a:t>
            </a:r>
          </a:p>
        </p:txBody>
      </p:sp>
    </p:spTree>
    <p:extLst>
      <p:ext uri="{BB962C8B-B14F-4D97-AF65-F5344CB8AC3E}">
        <p14:creationId xmlns:p14="http://schemas.microsoft.com/office/powerpoint/2010/main" val="285475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p:txBody>
          <a:bodyPr>
            <a:normAutofit/>
          </a:bodyPr>
          <a:lstStyle/>
          <a:p>
            <a:r>
              <a:rPr lang="en-US" dirty="0"/>
              <a:t>11/22 (Tue): Teaching (1-4pm), LAX (10pm), Flight (10:40pm)</a:t>
            </a:r>
          </a:p>
          <a:p>
            <a:r>
              <a:rPr lang="en-US" strike="sngStrike" dirty="0"/>
              <a:t>11/23 (Wed): Disappeared</a:t>
            </a:r>
          </a:p>
          <a:p>
            <a:r>
              <a:rPr lang="en-US" b="1" dirty="0"/>
              <a:t>11/25 (Fri): KAIST visitation</a:t>
            </a:r>
          </a:p>
          <a:p>
            <a:r>
              <a:rPr lang="en-US" dirty="0"/>
              <a:t>11/28 (Mon): Teaching (8am-12pm)</a:t>
            </a:r>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2</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This Week</a:t>
            </a:r>
          </a:p>
        </p:txBody>
      </p:sp>
      <p:pic>
        <p:nvPicPr>
          <p:cNvPr id="5" name="Picture 4">
            <a:extLst>
              <a:ext uri="{FF2B5EF4-FFF2-40B4-BE49-F238E27FC236}">
                <a16:creationId xmlns:a16="http://schemas.microsoft.com/office/drawing/2014/main" id="{4DC25DB1-FBAF-19CF-4EA1-A6B9E9CD3DC0}"/>
              </a:ext>
            </a:extLst>
          </p:cNvPr>
          <p:cNvPicPr>
            <a:picLocks noChangeAspect="1"/>
          </p:cNvPicPr>
          <p:nvPr/>
        </p:nvPicPr>
        <p:blipFill>
          <a:blip r:embed="rId3"/>
          <a:stretch>
            <a:fillRect/>
          </a:stretch>
        </p:blipFill>
        <p:spPr>
          <a:xfrm>
            <a:off x="6917794" y="3041056"/>
            <a:ext cx="4191000" cy="3390900"/>
          </a:xfrm>
          <a:prstGeom prst="rect">
            <a:avLst/>
          </a:prstGeom>
        </p:spPr>
      </p:pic>
      <p:sp>
        <p:nvSpPr>
          <p:cNvPr id="6" name="TextBox 5">
            <a:extLst>
              <a:ext uri="{FF2B5EF4-FFF2-40B4-BE49-F238E27FC236}">
                <a16:creationId xmlns:a16="http://schemas.microsoft.com/office/drawing/2014/main" id="{20967018-DB63-B7AA-B186-661D64FE40B0}"/>
              </a:ext>
            </a:extLst>
          </p:cNvPr>
          <p:cNvSpPr txBox="1"/>
          <p:nvPr/>
        </p:nvSpPr>
        <p:spPr>
          <a:xfrm>
            <a:off x="7160068" y="6077622"/>
            <a:ext cx="1257300" cy="646331"/>
          </a:xfrm>
          <a:prstGeom prst="rect">
            <a:avLst/>
          </a:prstGeom>
          <a:noFill/>
        </p:spPr>
        <p:txBody>
          <a:bodyPr wrap="square" rtlCol="0">
            <a:spAutoFit/>
          </a:bodyPr>
          <a:lstStyle/>
          <a:p>
            <a:pPr algn="ctr"/>
            <a:r>
              <a:rPr lang="en-US" b="1" dirty="0">
                <a:latin typeface="PF Das Grotesk Pro" panose="02000506040000020004" pitchFamily="2" charset="0"/>
              </a:rPr>
              <a:t>Int’l terminal</a:t>
            </a:r>
          </a:p>
        </p:txBody>
      </p:sp>
      <p:sp>
        <p:nvSpPr>
          <p:cNvPr id="7" name="Cube 6">
            <a:extLst>
              <a:ext uri="{FF2B5EF4-FFF2-40B4-BE49-F238E27FC236}">
                <a16:creationId xmlns:a16="http://schemas.microsoft.com/office/drawing/2014/main" id="{622E6370-26ED-4B3C-A6B8-8BB27FD95C17}"/>
              </a:ext>
            </a:extLst>
          </p:cNvPr>
          <p:cNvSpPr/>
          <p:nvPr/>
        </p:nvSpPr>
        <p:spPr>
          <a:xfrm>
            <a:off x="7985125" y="5902293"/>
            <a:ext cx="273050" cy="284664"/>
          </a:xfrm>
          <a:prstGeom prst="cub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w 405 Freeway gridlock became the iconic image of an L.A. Thanksgiving -  Los Angeles Times">
            <a:extLst>
              <a:ext uri="{FF2B5EF4-FFF2-40B4-BE49-F238E27FC236}">
                <a16:creationId xmlns:a16="http://schemas.microsoft.com/office/drawing/2014/main" id="{57A50529-99B5-C084-3BED-88A2201BB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206" y="3741076"/>
            <a:ext cx="4899468" cy="269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55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a:xfrm>
            <a:off x="434768" y="4392117"/>
            <a:ext cx="11540358" cy="2105577"/>
          </a:xfrm>
        </p:spPr>
        <p:txBody>
          <a:bodyPr/>
          <a:lstStyle/>
          <a:p>
            <a:r>
              <a:rPr lang="en-US" i="1" dirty="0"/>
              <a:t>The positive association between an easing of visa restrictions for short-term travel between a firm’s R&amp;D centers located in different countries and a firm’s invention productivity/scope is more positive when the R&amp;D centers have an </a:t>
            </a:r>
            <a:r>
              <a:rPr lang="en-US" i="1" dirty="0">
                <a:solidFill>
                  <a:srgbClr val="A80532"/>
                </a:solidFill>
              </a:rPr>
              <a:t>intermediate degree of overlapping knowledge</a:t>
            </a:r>
            <a:endParaRPr lang="en-US" i="1" dirty="0"/>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20</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H3: Knowledge Overlap</a:t>
            </a:r>
          </a:p>
        </p:txBody>
      </p:sp>
      <p:sp>
        <p:nvSpPr>
          <p:cNvPr id="8" name="Speech Bubble: Rectangle 30">
            <a:extLst>
              <a:ext uri="{FF2B5EF4-FFF2-40B4-BE49-F238E27FC236}">
                <a16:creationId xmlns:a16="http://schemas.microsoft.com/office/drawing/2014/main" id="{938C96BA-430C-84A3-EA9F-F30E8DA08B89}"/>
              </a:ext>
            </a:extLst>
          </p:cNvPr>
          <p:cNvSpPr/>
          <p:nvPr/>
        </p:nvSpPr>
        <p:spPr>
          <a:xfrm>
            <a:off x="165101" y="1071171"/>
            <a:ext cx="6355776" cy="2105577"/>
          </a:xfrm>
          <a:prstGeom prst="wedgeRectCallout">
            <a:avLst>
              <a:gd name="adj1" fmla="val -12088"/>
              <a:gd name="adj2" fmla="val 6308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effectLst/>
                <a:latin typeface="PF Das Grotesk Pro" panose="02000506040000020004" pitchFamily="2" charset="0"/>
                <a:ea typeface="Batang" panose="02030600000101010101" pitchFamily="18" charset="-127"/>
                <a:cs typeface="Times New Roman" panose="02020603050405020304" pitchFamily="18" charset="0"/>
              </a:rPr>
              <a:t>It is important that these short-term visitors </a:t>
            </a:r>
            <a:r>
              <a:rPr lang="en-US" sz="2600" u="sng" dirty="0">
                <a:effectLst/>
                <a:latin typeface="PF Das Grotesk Pro" panose="02000506040000020004" pitchFamily="2" charset="0"/>
                <a:ea typeface="Batang" panose="02030600000101010101" pitchFamily="18" charset="-127"/>
                <a:cs typeface="Times New Roman" panose="02020603050405020304" pitchFamily="18" charset="0"/>
              </a:rPr>
              <a:t>come with a slightly different skill </a:t>
            </a:r>
            <a:r>
              <a:rPr lang="en-US" sz="2600" dirty="0">
                <a:effectLst/>
                <a:latin typeface="PF Das Grotesk Pro" panose="02000506040000020004" pitchFamily="2" charset="0"/>
                <a:ea typeface="Batang" panose="02030600000101010101" pitchFamily="18" charset="-127"/>
                <a:cs typeface="Times New Roman" panose="02020603050405020304" pitchFamily="18" charset="0"/>
              </a:rPr>
              <a:t>set to what my research group has, so that </a:t>
            </a:r>
            <a:r>
              <a:rPr lang="en-US" sz="2600" u="sng" dirty="0">
                <a:effectLst/>
                <a:latin typeface="PF Das Grotesk Pro" panose="02000506040000020004" pitchFamily="2" charset="0"/>
                <a:ea typeface="Batang" panose="02030600000101010101" pitchFamily="18" charset="-127"/>
                <a:cs typeface="Times New Roman" panose="02020603050405020304" pitchFamily="18" charset="0"/>
              </a:rPr>
              <a:t>we can learn from them, and they can learn from us</a:t>
            </a:r>
            <a:endParaRPr lang="en-US" sz="2600" dirty="0">
              <a:effectLst/>
              <a:latin typeface="PF Das Grotesk Pro" panose="02000506040000020004" pitchFamily="2" charset="0"/>
              <a:ea typeface="Batang" panose="02030600000101010101" pitchFamily="18" charset="-127"/>
              <a:cs typeface="Times New Roman" panose="02020603050405020304" pitchFamily="18" charset="0"/>
            </a:endParaRPr>
          </a:p>
        </p:txBody>
      </p:sp>
      <p:sp>
        <p:nvSpPr>
          <p:cNvPr id="5" name="Speech Bubble: Rectangle 30">
            <a:extLst>
              <a:ext uri="{FF2B5EF4-FFF2-40B4-BE49-F238E27FC236}">
                <a16:creationId xmlns:a16="http://schemas.microsoft.com/office/drawing/2014/main" id="{62E571B9-8670-525C-443E-A558E530321E}"/>
              </a:ext>
            </a:extLst>
          </p:cNvPr>
          <p:cNvSpPr/>
          <p:nvPr/>
        </p:nvSpPr>
        <p:spPr>
          <a:xfrm>
            <a:off x="6625652" y="2246706"/>
            <a:ext cx="5401247" cy="1970411"/>
          </a:xfrm>
          <a:prstGeom prst="wedgeRectCallout">
            <a:avLst>
              <a:gd name="adj1" fmla="val -32191"/>
              <a:gd name="adj2" fmla="val 60483"/>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effectLst/>
                <a:latin typeface="PF Das Grotesk Pro" panose="02000506040000020004" pitchFamily="2" charset="0"/>
                <a:ea typeface="Batang" panose="02030600000101010101" pitchFamily="18" charset="-127"/>
                <a:cs typeface="Times New Roman" panose="02020603050405020304" pitchFamily="18" charset="0"/>
              </a:rPr>
              <a:t>I’ve tried collaborating with scientists in </a:t>
            </a:r>
            <a:r>
              <a:rPr lang="en-US" sz="2600" u="sng" dirty="0">
                <a:effectLst/>
                <a:latin typeface="PF Das Grotesk Pro" panose="02000506040000020004" pitchFamily="2" charset="0"/>
                <a:ea typeface="Batang" panose="02030600000101010101" pitchFamily="18" charset="-127"/>
                <a:cs typeface="Times New Roman" panose="02020603050405020304" pitchFamily="18" charset="0"/>
              </a:rPr>
              <a:t>very different domains </a:t>
            </a:r>
            <a:r>
              <a:rPr lang="en-US" sz="2600" dirty="0">
                <a:effectLst/>
                <a:latin typeface="PF Das Grotesk Pro" panose="02000506040000020004" pitchFamily="2" charset="0"/>
                <a:ea typeface="Batang" panose="02030600000101010101" pitchFamily="18" charset="-127"/>
                <a:cs typeface="Times New Roman" panose="02020603050405020304" pitchFamily="18" charset="0"/>
              </a:rPr>
              <a:t>to mine but these efforts have not really been that productive and not got off the ground.</a:t>
            </a:r>
          </a:p>
        </p:txBody>
      </p:sp>
    </p:spTree>
    <p:extLst>
      <p:ext uri="{BB962C8B-B14F-4D97-AF65-F5344CB8AC3E}">
        <p14:creationId xmlns:p14="http://schemas.microsoft.com/office/powerpoint/2010/main" val="380021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a:xfrm>
            <a:off x="434768" y="1112431"/>
            <a:ext cx="6267218" cy="5385264"/>
          </a:xfrm>
        </p:spPr>
        <p:txBody>
          <a:bodyPr/>
          <a:lstStyle/>
          <a:p>
            <a:r>
              <a:rPr lang="en-US" dirty="0"/>
              <a:t>Lack of common language</a:t>
            </a:r>
          </a:p>
          <a:p>
            <a:pPr lvl="1"/>
            <a:r>
              <a:rPr lang="en-US" dirty="0"/>
              <a:t>Knowledge dismissed</a:t>
            </a:r>
            <a:r>
              <a:rPr lang="en-US" sz="1600" dirty="0"/>
              <a:t> (Choudhury and Kim, 2019)</a:t>
            </a:r>
          </a:p>
          <a:p>
            <a:pPr lvl="1"/>
            <a:r>
              <a:rPr lang="en-US" dirty="0"/>
              <a:t>Greater chance of misunderstanding (</a:t>
            </a:r>
            <a:r>
              <a:rPr lang="en-US" sz="1600" dirty="0" err="1"/>
              <a:t>Szulanski</a:t>
            </a:r>
            <a:r>
              <a:rPr lang="en-US" sz="1600" dirty="0"/>
              <a:t>, </a:t>
            </a:r>
            <a:r>
              <a:rPr lang="en-US" sz="1600" dirty="0" err="1"/>
              <a:t>Ringov</a:t>
            </a:r>
            <a:r>
              <a:rPr lang="en-US" sz="1600" dirty="0"/>
              <a:t>, &amp; Jensen, 2016)</a:t>
            </a:r>
          </a:p>
          <a:p>
            <a:pPr lvl="1"/>
            <a:r>
              <a:rPr lang="en-US" dirty="0"/>
              <a:t>Reduced trust as lose nuance in comms. </a:t>
            </a:r>
            <a:r>
              <a:rPr lang="en-US" sz="1600" dirty="0"/>
              <a:t>(</a:t>
            </a:r>
            <a:r>
              <a:rPr lang="en-US" sz="1600" dirty="0" err="1"/>
              <a:t>Oldroyd</a:t>
            </a:r>
            <a:r>
              <a:rPr lang="en-US" sz="1600" dirty="0"/>
              <a:t>, Morris, &amp; Dotson, 2019)</a:t>
            </a:r>
          </a:p>
          <a:p>
            <a:pPr lvl="1"/>
            <a:endParaRPr lang="en-US" dirty="0"/>
          </a:p>
          <a:p>
            <a:pPr lvl="1"/>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21</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H4: Spoken Language</a:t>
            </a:r>
          </a:p>
        </p:txBody>
      </p:sp>
      <p:sp>
        <p:nvSpPr>
          <p:cNvPr id="8" name="Speech Bubble: Rectangle 30">
            <a:extLst>
              <a:ext uri="{FF2B5EF4-FFF2-40B4-BE49-F238E27FC236}">
                <a16:creationId xmlns:a16="http://schemas.microsoft.com/office/drawing/2014/main" id="{938C96BA-430C-84A3-EA9F-F30E8DA08B89}"/>
              </a:ext>
            </a:extLst>
          </p:cNvPr>
          <p:cNvSpPr/>
          <p:nvPr/>
        </p:nvSpPr>
        <p:spPr>
          <a:xfrm>
            <a:off x="6881714" y="686344"/>
            <a:ext cx="5041638" cy="1633386"/>
          </a:xfrm>
          <a:prstGeom prst="wedgeRectCallout">
            <a:avLst>
              <a:gd name="adj1" fmla="val -35561"/>
              <a:gd name="adj2" fmla="val 6035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PF Das Grotesk Pro" panose="02000506040000020004" pitchFamily="2" charset="0"/>
                <a:ea typeface="Batang" panose="02030600000101010101" pitchFamily="18" charset="-127"/>
                <a:cs typeface="Times New Roman" panose="02020603050405020304" pitchFamily="18" charset="0"/>
              </a:rPr>
              <a:t>… a</a:t>
            </a:r>
            <a:r>
              <a:rPr lang="en-US" sz="2600" dirty="0">
                <a:effectLst/>
                <a:latin typeface="PF Das Grotesk Pro" panose="02000506040000020004" pitchFamily="2" charset="0"/>
                <a:ea typeface="Batang" panose="02030600000101010101" pitchFamily="18" charset="-127"/>
                <a:cs typeface="Times New Roman" panose="02020603050405020304" pitchFamily="18" charset="0"/>
              </a:rPr>
              <a:t> non-native English speaker … often had to resort to </a:t>
            </a:r>
            <a:r>
              <a:rPr lang="en-US" sz="2600" u="sng" dirty="0">
                <a:effectLst/>
                <a:latin typeface="PF Das Grotesk Pro" panose="02000506040000020004" pitchFamily="2" charset="0"/>
                <a:ea typeface="Batang" panose="02030600000101010101" pitchFamily="18" charset="-127"/>
                <a:cs typeface="Times New Roman" panose="02020603050405020304" pitchFamily="18" charset="0"/>
              </a:rPr>
              <a:t>writing things down</a:t>
            </a:r>
            <a:r>
              <a:rPr lang="en-US" sz="2600" dirty="0">
                <a:effectLst/>
                <a:latin typeface="PF Das Grotesk Pro" panose="02000506040000020004" pitchFamily="2" charset="0"/>
                <a:ea typeface="Batang" panose="02030600000101010101" pitchFamily="18" charset="-127"/>
                <a:cs typeface="Times New Roman" panose="02020603050405020304" pitchFamily="18" charset="0"/>
              </a:rPr>
              <a:t> for them to communicate</a:t>
            </a:r>
          </a:p>
        </p:txBody>
      </p:sp>
      <p:sp>
        <p:nvSpPr>
          <p:cNvPr id="9" name="Speech Bubble: Rectangle 30">
            <a:extLst>
              <a:ext uri="{FF2B5EF4-FFF2-40B4-BE49-F238E27FC236}">
                <a16:creationId xmlns:a16="http://schemas.microsoft.com/office/drawing/2014/main" id="{DCA5EEDB-5F6E-B115-1F43-DFA18DECBF90}"/>
              </a:ext>
            </a:extLst>
          </p:cNvPr>
          <p:cNvSpPr/>
          <p:nvPr/>
        </p:nvSpPr>
        <p:spPr>
          <a:xfrm>
            <a:off x="6881714" y="2651703"/>
            <a:ext cx="5011021" cy="1554594"/>
          </a:xfrm>
          <a:prstGeom prst="wedgeRectCallout">
            <a:avLst>
              <a:gd name="adj1" fmla="val -37957"/>
              <a:gd name="adj2" fmla="val 64393"/>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effectLst/>
                <a:latin typeface="PF Das Grotesk Pro" panose="02000506040000020004" pitchFamily="2" charset="0"/>
                <a:ea typeface="Batang" panose="02030600000101010101" pitchFamily="18" charset="-127"/>
                <a:cs typeface="Times New Roman" panose="02020603050405020304" pitchFamily="18" charset="0"/>
              </a:rPr>
              <a:t>… short-term visits help for both scientific parties to </a:t>
            </a:r>
            <a:r>
              <a:rPr lang="en-US" sz="2600" u="sng" dirty="0">
                <a:effectLst/>
                <a:latin typeface="PF Das Grotesk Pro" panose="02000506040000020004" pitchFamily="2" charset="0"/>
                <a:ea typeface="Batang" panose="02030600000101010101" pitchFamily="18" charset="-127"/>
                <a:cs typeface="Times New Roman" panose="02020603050405020304" pitchFamily="18" charset="0"/>
              </a:rPr>
              <a:t>develop respect </a:t>
            </a:r>
            <a:r>
              <a:rPr lang="en-US" sz="2600" dirty="0">
                <a:effectLst/>
                <a:latin typeface="PF Das Grotesk Pro" panose="02000506040000020004" pitchFamily="2" charset="0"/>
                <a:ea typeface="Batang" panose="02030600000101010101" pitchFamily="18" charset="-127"/>
                <a:cs typeface="Times New Roman" panose="02020603050405020304" pitchFamily="18" charset="0"/>
              </a:rPr>
              <a:t>for each other</a:t>
            </a:r>
          </a:p>
        </p:txBody>
      </p:sp>
      <p:sp>
        <p:nvSpPr>
          <p:cNvPr id="10" name="Content Placeholder 1">
            <a:extLst>
              <a:ext uri="{FF2B5EF4-FFF2-40B4-BE49-F238E27FC236}">
                <a16:creationId xmlns:a16="http://schemas.microsoft.com/office/drawing/2014/main" id="{DFAC554A-FA26-FB0D-BB23-03C079647377}"/>
              </a:ext>
            </a:extLst>
          </p:cNvPr>
          <p:cNvSpPr txBox="1">
            <a:spLocks/>
          </p:cNvSpPr>
          <p:nvPr/>
        </p:nvSpPr>
        <p:spPr>
          <a:xfrm>
            <a:off x="434768" y="4752423"/>
            <a:ext cx="11540358" cy="210557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Font typeface="Wingdings" panose="05000000000000000000" pitchFamily="2" charset="2"/>
              <a:buChar char="§"/>
              <a:defRPr sz="2800" b="0" i="0" kern="1200">
                <a:solidFill>
                  <a:schemeClr val="tx1"/>
                </a:solidFill>
                <a:latin typeface="PF Das Grotesk Pro" panose="02000506040000020004" pitchFamily="2" charset="0"/>
                <a:ea typeface="Pretendard" panose="02000503000000020004" pitchFamily="2" charset="-127"/>
                <a:cs typeface="Pretendard" panose="02000503000000020004" pitchFamily="2" charset="-127"/>
              </a:defRPr>
            </a:lvl1pPr>
            <a:lvl2pPr marL="685800" indent="-228600" algn="l" defTabSz="914400" rtl="0" eaLnBrk="1" latinLnBrk="0" hangingPunct="1">
              <a:lnSpc>
                <a:spcPct val="110000"/>
              </a:lnSpc>
              <a:spcBef>
                <a:spcPts val="600"/>
              </a:spcBef>
              <a:buFont typeface="Arial" panose="020B0604020202020204" pitchFamily="34" charset="0"/>
              <a:buChar char="•"/>
              <a:defRPr sz="2500" b="0" i="0" kern="1200">
                <a:solidFill>
                  <a:schemeClr val="tx1"/>
                </a:solidFill>
                <a:latin typeface="PF Das Grotesk Pro" panose="02000506040000020004" pitchFamily="2" charset="0"/>
                <a:ea typeface="Pretendard" panose="02000503000000020004" pitchFamily="2" charset="-127"/>
                <a:cs typeface="Pretendard" panose="02000503000000020004" pitchFamily="2" charset="-127"/>
              </a:defRPr>
            </a:lvl2pPr>
            <a:lvl3pPr marL="1143000" indent="-228600" algn="l" defTabSz="914400" rtl="0" eaLnBrk="1" latinLnBrk="0" hangingPunct="1">
              <a:lnSpc>
                <a:spcPct val="110000"/>
              </a:lnSpc>
              <a:spcBef>
                <a:spcPts val="400"/>
              </a:spcBef>
              <a:buFont typeface="Arial" panose="020B0604020202020204" pitchFamily="34" charset="0"/>
              <a:buChar char="•"/>
              <a:defRPr sz="2200" b="0" i="0" kern="1200">
                <a:solidFill>
                  <a:schemeClr val="tx1"/>
                </a:solidFill>
                <a:latin typeface="PF Das Grotesk Pro" panose="02000506040000020004" pitchFamily="2" charset="0"/>
                <a:ea typeface="Pretendard" panose="02000503000000020004" pitchFamily="2" charset="-127"/>
                <a:cs typeface="Pretendard" panose="02000503000000020004" pitchFamily="2" charset="-127"/>
              </a:defRPr>
            </a:lvl3pPr>
            <a:lvl4pPr marL="1600200" indent="-228600" algn="l" defTabSz="914400" rtl="0" eaLnBrk="1" latinLnBrk="0" hangingPunct="1">
              <a:lnSpc>
                <a:spcPct val="110000"/>
              </a:lnSpc>
              <a:spcBef>
                <a:spcPts val="300"/>
              </a:spcBef>
              <a:buFont typeface="Arial" panose="020B0604020202020204" pitchFamily="34" charset="0"/>
              <a:buChar char="•"/>
              <a:defRPr sz="2200" b="0" i="0" kern="1200">
                <a:solidFill>
                  <a:schemeClr val="tx1"/>
                </a:solidFill>
                <a:latin typeface="PF Das Grotesk Pro" panose="02000506040000020004" pitchFamily="2" charset="0"/>
                <a:ea typeface="Pretendard" panose="02000503000000020004" pitchFamily="2" charset="-127"/>
                <a:cs typeface="Pretendard" panose="02000503000000020004" pitchFamily="2" charset="-127"/>
              </a:defRPr>
            </a:lvl4pPr>
            <a:lvl5pPr marL="2057400" indent="-228600" algn="l" defTabSz="914400" rtl="0" eaLnBrk="1" latinLnBrk="0" hangingPunct="1">
              <a:lnSpc>
                <a:spcPct val="110000"/>
              </a:lnSpc>
              <a:spcBef>
                <a:spcPts val="300"/>
              </a:spcBef>
              <a:buFont typeface="Arial" panose="020B0604020202020204" pitchFamily="34" charset="0"/>
              <a:buChar char="•"/>
              <a:defRPr sz="2200" b="0" i="0" kern="1200">
                <a:solidFill>
                  <a:schemeClr val="tx1"/>
                </a:solidFill>
                <a:latin typeface="PF Das Grotesk Pro" panose="02000506040000020004" pitchFamily="2" charset="0"/>
                <a:ea typeface="Pretendard" panose="02000503000000020004" pitchFamily="2" charset="-127"/>
                <a:cs typeface="Pretendard" panose="02000503000000020004" pitchFamily="2" charset="-12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The positive association between an easing of visa restrictions for short-term travel between a firm’s R&amp;D centers located in different countries and a firm’s invention productivity/scope is more positive when the R&amp;D centers have </a:t>
            </a:r>
            <a:r>
              <a:rPr lang="en-US" i="1" dirty="0">
                <a:solidFill>
                  <a:srgbClr val="A80532"/>
                </a:solidFill>
              </a:rPr>
              <a:t>different primary spoken languages</a:t>
            </a:r>
            <a:endParaRPr lang="en-US" i="1" dirty="0"/>
          </a:p>
        </p:txBody>
      </p:sp>
    </p:spTree>
    <p:extLst>
      <p:ext uri="{BB962C8B-B14F-4D97-AF65-F5344CB8AC3E}">
        <p14:creationId xmlns:p14="http://schemas.microsoft.com/office/powerpoint/2010/main" val="392889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22</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Theoretical framework</a:t>
            </a:r>
          </a:p>
        </p:txBody>
      </p:sp>
      <p:pic>
        <p:nvPicPr>
          <p:cNvPr id="7" name="Picture 6">
            <a:extLst>
              <a:ext uri="{FF2B5EF4-FFF2-40B4-BE49-F238E27FC236}">
                <a16:creationId xmlns:a16="http://schemas.microsoft.com/office/drawing/2014/main" id="{DF50842A-2916-B9BA-D476-1098D0CD3C3A}"/>
              </a:ext>
            </a:extLst>
          </p:cNvPr>
          <p:cNvPicPr>
            <a:picLocks noChangeAspect="1"/>
          </p:cNvPicPr>
          <p:nvPr/>
        </p:nvPicPr>
        <p:blipFill>
          <a:blip r:embed="rId3"/>
          <a:stretch>
            <a:fillRect/>
          </a:stretch>
        </p:blipFill>
        <p:spPr>
          <a:xfrm>
            <a:off x="381000" y="1447721"/>
            <a:ext cx="11430000" cy="3962558"/>
          </a:xfrm>
          <a:prstGeom prst="rect">
            <a:avLst/>
          </a:prstGeom>
        </p:spPr>
      </p:pic>
    </p:spTree>
    <p:extLst>
      <p:ext uri="{BB962C8B-B14F-4D97-AF65-F5344CB8AC3E}">
        <p14:creationId xmlns:p14="http://schemas.microsoft.com/office/powerpoint/2010/main" val="2125982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23</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Theoretical background</a:t>
            </a:r>
          </a:p>
        </p:txBody>
      </p:sp>
      <p:sp>
        <p:nvSpPr>
          <p:cNvPr id="28" name="Content Placeholder 1">
            <a:extLst>
              <a:ext uri="{FF2B5EF4-FFF2-40B4-BE49-F238E27FC236}">
                <a16:creationId xmlns:a16="http://schemas.microsoft.com/office/drawing/2014/main" id="{F646BF73-765E-A575-A3CA-5651C0101C65}"/>
              </a:ext>
            </a:extLst>
          </p:cNvPr>
          <p:cNvSpPr txBox="1">
            <a:spLocks/>
          </p:cNvSpPr>
          <p:nvPr/>
        </p:nvSpPr>
        <p:spPr>
          <a:xfrm>
            <a:off x="2109315" y="7216238"/>
            <a:ext cx="6265835" cy="538526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Font typeface="Wingdings" panose="05000000000000000000" pitchFamily="2" charset="2"/>
              <a:buChar char="§"/>
              <a:defRPr sz="28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1pPr>
            <a:lvl2pPr marL="685800" indent="-228600" algn="l" defTabSz="914400" rtl="0" eaLnBrk="1" latinLnBrk="0" hangingPunct="1">
              <a:lnSpc>
                <a:spcPct val="110000"/>
              </a:lnSpc>
              <a:spcBef>
                <a:spcPts val="600"/>
              </a:spcBef>
              <a:buFont typeface="Arial" panose="020B0604020202020204" pitchFamily="34" charset="0"/>
              <a:buChar char="•"/>
              <a:defRPr sz="25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2pPr>
            <a:lvl3pPr marL="1143000" indent="-228600" algn="l" defTabSz="914400" rtl="0" eaLnBrk="1" latinLnBrk="0" hangingPunct="1">
              <a:lnSpc>
                <a:spcPct val="110000"/>
              </a:lnSpc>
              <a:spcBef>
                <a:spcPts val="400"/>
              </a:spcBef>
              <a:buFont typeface="Arial" panose="020B0604020202020204" pitchFamily="34" charset="0"/>
              <a:buChar char="•"/>
              <a:defRPr sz="22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3pPr>
            <a:lvl4pPr marL="1600200" indent="-228600" algn="l" defTabSz="914400" rtl="0" eaLnBrk="1" latinLnBrk="0" hangingPunct="1">
              <a:lnSpc>
                <a:spcPct val="110000"/>
              </a:lnSpc>
              <a:spcBef>
                <a:spcPts val="300"/>
              </a:spcBef>
              <a:buFont typeface="Arial" panose="020B0604020202020204" pitchFamily="34" charset="0"/>
              <a:buChar char="•"/>
              <a:defRPr sz="22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4pPr>
            <a:lvl5pPr marL="2057400" indent="-228600" algn="l" defTabSz="914400" rtl="0" eaLnBrk="1" latinLnBrk="0" hangingPunct="1">
              <a:lnSpc>
                <a:spcPct val="110000"/>
              </a:lnSpc>
              <a:spcBef>
                <a:spcPts val="300"/>
              </a:spcBef>
              <a:buFont typeface="Arial" panose="020B0604020202020204" pitchFamily="34" charset="0"/>
              <a:buChar char="•"/>
              <a:defRPr sz="2200" b="0" i="0" kern="1200">
                <a:solidFill>
                  <a:schemeClr val="tx1"/>
                </a:solidFill>
                <a:latin typeface="Arial Nova" panose="020B0504020202020204" pitchFamily="34" charset="0"/>
                <a:ea typeface="Pretendard" panose="02000503000000020004" pitchFamily="2" charset="-127"/>
                <a:cs typeface="Pretendard" panose="02000503000000020004" pitchFamily="2" charset="-12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PF Das Grotesk Pro" panose="02000506040000020004" pitchFamily="2" charset="0"/>
            </a:endParaRPr>
          </a:p>
        </p:txBody>
      </p:sp>
      <p:pic>
        <p:nvPicPr>
          <p:cNvPr id="8" name="Picture 7">
            <a:extLst>
              <a:ext uri="{FF2B5EF4-FFF2-40B4-BE49-F238E27FC236}">
                <a16:creationId xmlns:a16="http://schemas.microsoft.com/office/drawing/2014/main" id="{33105C16-23FB-17A3-0D0D-A04C84E3A1A5}"/>
              </a:ext>
            </a:extLst>
          </p:cNvPr>
          <p:cNvPicPr>
            <a:picLocks noChangeAspect="1"/>
          </p:cNvPicPr>
          <p:nvPr/>
        </p:nvPicPr>
        <p:blipFill>
          <a:blip r:embed="rId2"/>
          <a:stretch>
            <a:fillRect/>
          </a:stretch>
        </p:blipFill>
        <p:spPr>
          <a:xfrm>
            <a:off x="355600" y="1012437"/>
            <a:ext cx="5864578" cy="2043978"/>
          </a:xfrm>
          <a:prstGeom prst="rect">
            <a:avLst/>
          </a:prstGeom>
        </p:spPr>
      </p:pic>
      <p:sp>
        <p:nvSpPr>
          <p:cNvPr id="36" name="TextBox 35">
            <a:extLst>
              <a:ext uri="{FF2B5EF4-FFF2-40B4-BE49-F238E27FC236}">
                <a16:creationId xmlns:a16="http://schemas.microsoft.com/office/drawing/2014/main" id="{68DF602F-ADF4-7CDB-34CF-267B93335713}"/>
              </a:ext>
            </a:extLst>
          </p:cNvPr>
          <p:cNvSpPr txBox="1"/>
          <p:nvPr/>
        </p:nvSpPr>
        <p:spPr>
          <a:xfrm>
            <a:off x="355601" y="3220136"/>
            <a:ext cx="8302978" cy="4022063"/>
          </a:xfrm>
          <a:prstGeom prst="rect">
            <a:avLst/>
          </a:prstGeom>
          <a:noFill/>
        </p:spPr>
        <p:txBody>
          <a:bodyPr wrap="square">
            <a:spAutoFit/>
          </a:bodyPr>
          <a:lstStyle/>
          <a:p>
            <a:pPr marL="0" marR="0">
              <a:spcBef>
                <a:spcPts val="900"/>
              </a:spcBef>
              <a:spcAft>
                <a:spcPts val="900"/>
              </a:spcAft>
            </a:pPr>
            <a:r>
              <a:rPr lang="en-US" sz="2000" dirty="0">
                <a:solidFill>
                  <a:srgbClr val="1F1F1F"/>
                </a:solidFill>
                <a:effectLst/>
                <a:latin typeface="Open Sans" panose="020B0606030504020204" pitchFamily="34" charset="0"/>
                <a:ea typeface="Times New Roman" panose="02020603050405020304" pitchFamily="18" charset="0"/>
                <a:cs typeface="Times New Roman" panose="02020603050405020304" pitchFamily="18" charset="0"/>
              </a:rPr>
              <a:t>Research Summary</a:t>
            </a:r>
            <a:endParaRPr lang="en-US" sz="20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14000"/>
              </a:lnSpc>
              <a:spcBef>
                <a:spcPts val="0"/>
              </a:spcBef>
              <a:spcAft>
                <a:spcPts val="1200"/>
              </a:spcAft>
            </a:pPr>
            <a:r>
              <a:rPr lang="en-US" sz="1600" dirty="0">
                <a:solidFill>
                  <a:srgbClr val="1C1D1E"/>
                </a:solidFill>
                <a:effectLst/>
                <a:latin typeface="Open Sans" panose="020B0606030504020204" pitchFamily="34" charset="0"/>
                <a:ea typeface="Times New Roman" panose="02020603050405020304" pitchFamily="18" charset="0"/>
                <a:cs typeface="Times New Roman" panose="02020603050405020304" pitchFamily="18" charset="0"/>
              </a:rPr>
              <a:t>We investigate how knowledge similarity between two individuals is systematically related to the likelihood that a serendipitous encounter results in knowledge production. We conduct a field experiment at a medical research symposium, where we </a:t>
            </a:r>
            <a:r>
              <a:rPr lang="en-US" sz="1600" dirty="0">
                <a:solidFill>
                  <a:srgbClr val="1C1D1E"/>
                </a:solidFill>
                <a:effectLst/>
                <a:highlight>
                  <a:srgbClr val="F0EBD7"/>
                </a:highlight>
                <a:latin typeface="Open Sans" panose="020B0606030504020204" pitchFamily="34" charset="0"/>
                <a:ea typeface="Times New Roman" panose="02020603050405020304" pitchFamily="18" charset="0"/>
                <a:cs typeface="Times New Roman" panose="02020603050405020304" pitchFamily="18" charset="0"/>
              </a:rPr>
              <a:t>exogenously varied opportunities for face-to-face encounters among 15,817 scientist-pairs</a:t>
            </a:r>
            <a:r>
              <a:rPr lang="en-US" sz="1600" dirty="0">
                <a:solidFill>
                  <a:srgbClr val="1C1D1E"/>
                </a:solidFill>
                <a:effectLst/>
                <a:latin typeface="Open Sans" panose="020B0606030504020204" pitchFamily="34" charset="0"/>
                <a:ea typeface="Times New Roman" panose="02020603050405020304" pitchFamily="18" charset="0"/>
                <a:cs typeface="Times New Roman" panose="02020603050405020304" pitchFamily="18" charset="0"/>
              </a:rPr>
              <a:t>. Our data include direct observations of interaction patterns collected using sociometric badges, and detailed, longitudinal data of the scientists' </a:t>
            </a:r>
            <a:r>
              <a:rPr lang="en-US" sz="1600" dirty="0" err="1">
                <a:solidFill>
                  <a:srgbClr val="1C1D1E"/>
                </a:solidFill>
                <a:effectLst/>
                <a:latin typeface="Open Sans" panose="020B0606030504020204" pitchFamily="34" charset="0"/>
                <a:ea typeface="Times New Roman" panose="02020603050405020304" pitchFamily="18" charset="0"/>
                <a:cs typeface="Times New Roman" panose="02020603050405020304" pitchFamily="18" charset="0"/>
              </a:rPr>
              <a:t>postsymposium</a:t>
            </a:r>
            <a:r>
              <a:rPr lang="en-US" sz="1600" dirty="0">
                <a:solidFill>
                  <a:srgbClr val="1C1D1E"/>
                </a:solidFill>
                <a:effectLst/>
                <a:latin typeface="Open Sans" panose="020B0606030504020204" pitchFamily="34" charset="0"/>
                <a:ea typeface="Times New Roman" panose="02020603050405020304" pitchFamily="18" charset="0"/>
                <a:cs typeface="Times New Roman" panose="02020603050405020304" pitchFamily="18" charset="0"/>
              </a:rPr>
              <a:t> publication records over 6 years. We find that </a:t>
            </a:r>
            <a:r>
              <a:rPr lang="en-US" sz="1600" dirty="0">
                <a:solidFill>
                  <a:srgbClr val="1C1D1E"/>
                </a:solidFill>
                <a:effectLst/>
                <a:highlight>
                  <a:srgbClr val="F0EBD7"/>
                </a:highlight>
                <a:latin typeface="Open Sans" panose="020B0606030504020204" pitchFamily="34" charset="0"/>
                <a:ea typeface="Times New Roman" panose="02020603050405020304" pitchFamily="18" charset="0"/>
                <a:cs typeface="Times New Roman" panose="02020603050405020304" pitchFamily="18" charset="0"/>
              </a:rPr>
              <a:t>interacting scientists acquire more knowledge and coauthor 1.2 more papers when they share some overlapping interests</a:t>
            </a:r>
            <a:r>
              <a:rPr lang="en-US" sz="1600" dirty="0">
                <a:solidFill>
                  <a:srgbClr val="1C1D1E"/>
                </a:solidFill>
                <a:effectLst/>
                <a:latin typeface="Open Sans" panose="020B0606030504020204" pitchFamily="34" charset="0"/>
                <a:ea typeface="Times New Roman" panose="02020603050405020304" pitchFamily="18" charset="0"/>
                <a:cs typeface="Times New Roman" panose="02020603050405020304" pitchFamily="18" charset="0"/>
              </a:rPr>
              <a:t>, but cite each other's work between three and seven times less when they are from the same field. Our findings reveal both collaborative and competitive effects of knowledge similarity on knowledge production outcomes.</a:t>
            </a:r>
            <a:endParaRPr lang="en-US" sz="16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14000"/>
              </a:lnSpc>
              <a:spcBef>
                <a:spcPts val="0"/>
              </a:spcBef>
              <a:spcAft>
                <a:spcPts val="0"/>
              </a:spcAft>
            </a:pPr>
            <a:r>
              <a:rPr lang="en-US" sz="1600" dirty="0">
                <a:effectLst/>
                <a:latin typeface="Calibri" panose="020F0502020204030204" pitchFamily="34" charset="0"/>
                <a:ea typeface="Malgun Gothic" panose="020B0503020000020004" pitchFamily="34" charset="-127"/>
                <a:cs typeface="Times New Roman" panose="02020603050405020304" pitchFamily="18" charset="0"/>
              </a:rPr>
              <a:t> </a:t>
            </a:r>
          </a:p>
        </p:txBody>
      </p:sp>
    </p:spTree>
    <p:extLst>
      <p:ext uri="{BB962C8B-B14F-4D97-AF65-F5344CB8AC3E}">
        <p14:creationId xmlns:p14="http://schemas.microsoft.com/office/powerpoint/2010/main" val="283117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3158D7-7734-C7D6-CF16-3301C5F04246}"/>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24</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5CD7D3D4-115F-4AD7-C39C-949345F9576C}"/>
              </a:ext>
            </a:extLst>
          </p:cNvPr>
          <p:cNvSpPr>
            <a:spLocks noGrp="1"/>
          </p:cNvSpPr>
          <p:nvPr>
            <p:ph type="title"/>
          </p:nvPr>
        </p:nvSpPr>
        <p:spPr/>
        <p:txBody>
          <a:bodyPr/>
          <a:lstStyle/>
          <a:p>
            <a:r>
              <a:rPr lang="en-US" dirty="0"/>
              <a:t>Empirical setting: Visas</a:t>
            </a:r>
          </a:p>
        </p:txBody>
      </p:sp>
      <p:sp>
        <p:nvSpPr>
          <p:cNvPr id="15" name="TextBox 14">
            <a:extLst>
              <a:ext uri="{FF2B5EF4-FFF2-40B4-BE49-F238E27FC236}">
                <a16:creationId xmlns:a16="http://schemas.microsoft.com/office/drawing/2014/main" id="{FDF04B1C-AC70-97D2-03D2-C569B7F1B90F}"/>
              </a:ext>
            </a:extLst>
          </p:cNvPr>
          <p:cNvSpPr txBox="1"/>
          <p:nvPr/>
        </p:nvSpPr>
        <p:spPr>
          <a:xfrm>
            <a:off x="484174" y="3044279"/>
            <a:ext cx="4461478" cy="769441"/>
          </a:xfrm>
          <a:prstGeom prst="rect">
            <a:avLst/>
          </a:prstGeom>
          <a:noFill/>
        </p:spPr>
        <p:txBody>
          <a:bodyPr wrap="none" rtlCol="0">
            <a:spAutoFit/>
          </a:bodyPr>
          <a:lstStyle/>
          <a:p>
            <a:r>
              <a:rPr lang="en-US" sz="2400" b="1" dirty="0">
                <a:latin typeface="PF Das Grotesk Pro" panose="02000506040000020004" pitchFamily="2" charset="0"/>
              </a:rPr>
              <a:t>Global Passport Power Ranking</a:t>
            </a:r>
          </a:p>
          <a:p>
            <a:r>
              <a:rPr lang="en-US" sz="2000" dirty="0">
                <a:solidFill>
                  <a:schemeClr val="bg1">
                    <a:lumMod val="50000"/>
                  </a:schemeClr>
                </a:solidFill>
                <a:latin typeface="PF Das Grotesk Pro" panose="02000506040000020004" pitchFamily="2" charset="0"/>
              </a:rPr>
              <a:t>Henley &amp; Partners</a:t>
            </a:r>
          </a:p>
        </p:txBody>
      </p:sp>
      <p:pic>
        <p:nvPicPr>
          <p:cNvPr id="7" name="Picture 6">
            <a:extLst>
              <a:ext uri="{FF2B5EF4-FFF2-40B4-BE49-F238E27FC236}">
                <a16:creationId xmlns:a16="http://schemas.microsoft.com/office/drawing/2014/main" id="{41B533D8-D63F-5FA9-DF00-7C7CCB7AB5AE}"/>
              </a:ext>
            </a:extLst>
          </p:cNvPr>
          <p:cNvPicPr>
            <a:picLocks noChangeAspect="1"/>
          </p:cNvPicPr>
          <p:nvPr/>
        </p:nvPicPr>
        <p:blipFill>
          <a:blip r:embed="rId2"/>
          <a:stretch>
            <a:fillRect/>
          </a:stretch>
        </p:blipFill>
        <p:spPr>
          <a:xfrm>
            <a:off x="5109873" y="1128118"/>
            <a:ext cx="3032782" cy="5486400"/>
          </a:xfrm>
          <a:prstGeom prst="rect">
            <a:avLst/>
          </a:prstGeom>
          <a:ln>
            <a:solidFill>
              <a:schemeClr val="tx1"/>
            </a:solidFill>
          </a:ln>
        </p:spPr>
      </p:pic>
      <p:sp>
        <p:nvSpPr>
          <p:cNvPr id="11" name="TextBox 10">
            <a:extLst>
              <a:ext uri="{FF2B5EF4-FFF2-40B4-BE49-F238E27FC236}">
                <a16:creationId xmlns:a16="http://schemas.microsoft.com/office/drawing/2014/main" id="{D908B5EA-1BB5-F1CF-932A-81F727E3D310}"/>
              </a:ext>
            </a:extLst>
          </p:cNvPr>
          <p:cNvSpPr txBox="1"/>
          <p:nvPr/>
        </p:nvSpPr>
        <p:spPr>
          <a:xfrm>
            <a:off x="8290905" y="1539046"/>
            <a:ext cx="3936626" cy="646331"/>
          </a:xfrm>
          <a:prstGeom prst="rect">
            <a:avLst/>
          </a:prstGeom>
          <a:noFill/>
        </p:spPr>
        <p:txBody>
          <a:bodyPr wrap="square">
            <a:spAutoFit/>
          </a:bodyPr>
          <a:lstStyle/>
          <a:p>
            <a:r>
              <a:rPr lang="en-US" b="0" i="0" dirty="0">
                <a:effectLst/>
                <a:latin typeface="PF Das Grotesk Pro" panose="02000506040000020004" pitchFamily="2" charset="0"/>
              </a:rPr>
              <a:t>“the number of destinations their holders can access without a prior visa”</a:t>
            </a:r>
            <a:endParaRPr lang="en-US" dirty="0">
              <a:latin typeface="PF Das Grotesk Pro" panose="02000506040000020004" pitchFamily="2" charset="0"/>
            </a:endParaRPr>
          </a:p>
        </p:txBody>
      </p:sp>
      <p:cxnSp>
        <p:nvCxnSpPr>
          <p:cNvPr id="10" name="Connector: Curved 9">
            <a:extLst>
              <a:ext uri="{FF2B5EF4-FFF2-40B4-BE49-F238E27FC236}">
                <a16:creationId xmlns:a16="http://schemas.microsoft.com/office/drawing/2014/main" id="{7B78BF1D-EDC1-AFC2-0395-9265CFA7175F}"/>
              </a:ext>
            </a:extLst>
          </p:cNvPr>
          <p:cNvCxnSpPr>
            <a:cxnSpLocks/>
          </p:cNvCxnSpPr>
          <p:nvPr/>
        </p:nvCxnSpPr>
        <p:spPr>
          <a:xfrm>
            <a:off x="7992350" y="1285103"/>
            <a:ext cx="434474" cy="253943"/>
          </a:xfrm>
          <a:prstGeom prst="curvedConnector3">
            <a:avLst>
              <a:gd name="adj1" fmla="val 50000"/>
            </a:avLst>
          </a:prstGeom>
          <a:ln w="9525">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70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327CE-FDDF-89D0-F20B-7B8CC2247E0F}"/>
              </a:ext>
            </a:extLst>
          </p:cNvPr>
          <p:cNvSpPr>
            <a:spLocks noGrp="1"/>
          </p:cNvSpPr>
          <p:nvPr>
            <p:ph idx="1"/>
          </p:nvPr>
        </p:nvSpPr>
        <p:spPr/>
        <p:txBody>
          <a:bodyPr>
            <a:normAutofit/>
          </a:bodyPr>
          <a:lstStyle/>
          <a:p>
            <a:r>
              <a:rPr lang="en-US" dirty="0"/>
              <a:t>United States</a:t>
            </a:r>
            <a:r>
              <a:rPr lang="ko-KR" altLang="en-US" dirty="0"/>
              <a:t> </a:t>
            </a:r>
            <a:r>
              <a:rPr lang="en-US" altLang="ko-KR" dirty="0"/>
              <a:t>visas</a:t>
            </a:r>
            <a:endParaRPr lang="en-US" dirty="0"/>
          </a:p>
          <a:p>
            <a:endParaRPr lang="en-US" dirty="0"/>
          </a:p>
          <a:p>
            <a:pPr lvl="1"/>
            <a:endParaRPr lang="en-US" dirty="0"/>
          </a:p>
          <a:p>
            <a:pPr lvl="1"/>
            <a:endParaRPr lang="en-US" dirty="0"/>
          </a:p>
          <a:p>
            <a:pPr lvl="1">
              <a:buSzPts val="2700"/>
            </a:pPr>
            <a:endParaRPr lang="en-US" dirty="0">
              <a:solidFill>
                <a:srgbClr val="000000"/>
              </a:solidFill>
            </a:endParaRPr>
          </a:p>
          <a:p>
            <a:pPr lvl="1">
              <a:buSzPts val="2700"/>
            </a:pPr>
            <a:endParaRPr lang="en-US" dirty="0">
              <a:solidFill>
                <a:srgbClr val="000000"/>
              </a:solidFill>
            </a:endParaRPr>
          </a:p>
          <a:p>
            <a:pPr lvl="1">
              <a:buSzPts val="2700"/>
            </a:pPr>
            <a:endParaRPr lang="en-US" dirty="0">
              <a:solidFill>
                <a:srgbClr val="000000"/>
              </a:solidFill>
            </a:endParaRPr>
          </a:p>
          <a:p>
            <a:pPr lvl="1">
              <a:buSzPts val="2700"/>
            </a:pPr>
            <a:endParaRPr lang="en-US" dirty="0">
              <a:solidFill>
                <a:srgbClr val="000000"/>
              </a:solidFill>
            </a:endParaRPr>
          </a:p>
          <a:p>
            <a:pPr lvl="1">
              <a:buSzPts val="2700"/>
            </a:pPr>
            <a:r>
              <a:rPr lang="en-US" dirty="0">
                <a:solidFill>
                  <a:srgbClr val="000000"/>
                </a:solidFill>
              </a:rPr>
              <a:t>B-1 (Business) and B-2 (Tourism) Visas</a:t>
            </a:r>
          </a:p>
          <a:p>
            <a:pPr lvl="2">
              <a:buSzPts val="2700"/>
            </a:pPr>
            <a:r>
              <a:rPr lang="en-US" dirty="0"/>
              <a:t>Allows</a:t>
            </a:r>
            <a:r>
              <a:rPr lang="en-US" dirty="0">
                <a:solidFill>
                  <a:srgbClr val="991B1E"/>
                </a:solidFill>
              </a:rPr>
              <a:t> temporary</a:t>
            </a:r>
            <a:r>
              <a:rPr lang="en-US" dirty="0"/>
              <a:t> visits to the U.S. (&lt;180 days)</a:t>
            </a:r>
          </a:p>
        </p:txBody>
      </p:sp>
      <p:sp>
        <p:nvSpPr>
          <p:cNvPr id="3" name="Slide Number Placeholder 2">
            <a:extLst>
              <a:ext uri="{FF2B5EF4-FFF2-40B4-BE49-F238E27FC236}">
                <a16:creationId xmlns:a16="http://schemas.microsoft.com/office/drawing/2014/main" id="{323158D7-7734-C7D6-CF16-3301C5F04246}"/>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25</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5CD7D3D4-115F-4AD7-C39C-949345F9576C}"/>
              </a:ext>
            </a:extLst>
          </p:cNvPr>
          <p:cNvSpPr>
            <a:spLocks noGrp="1"/>
          </p:cNvSpPr>
          <p:nvPr>
            <p:ph type="title"/>
          </p:nvPr>
        </p:nvSpPr>
        <p:spPr/>
        <p:txBody>
          <a:bodyPr/>
          <a:lstStyle/>
          <a:p>
            <a:r>
              <a:rPr lang="en-US" dirty="0"/>
              <a:t>Empirical setting: U.S. Visas for Short-term Visits</a:t>
            </a:r>
          </a:p>
        </p:txBody>
      </p:sp>
      <p:sp>
        <p:nvSpPr>
          <p:cNvPr id="5" name="Rectangle: Rounded Corners 12">
            <a:extLst>
              <a:ext uri="{FF2B5EF4-FFF2-40B4-BE49-F238E27FC236}">
                <a16:creationId xmlns:a16="http://schemas.microsoft.com/office/drawing/2014/main" id="{6716CCB2-9623-5B0B-52BE-85225BCB3801}"/>
              </a:ext>
            </a:extLst>
          </p:cNvPr>
          <p:cNvSpPr/>
          <p:nvPr/>
        </p:nvSpPr>
        <p:spPr>
          <a:xfrm>
            <a:off x="718153" y="2280239"/>
            <a:ext cx="2221051" cy="45750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F Das Grotesk Pro" panose="02000506040000020004" pitchFamily="2" charset="0"/>
              </a:rPr>
              <a:t>Immigrant visas</a:t>
            </a:r>
          </a:p>
        </p:txBody>
      </p:sp>
      <p:sp>
        <p:nvSpPr>
          <p:cNvPr id="6" name="Rectangle: Rounded Corners 14">
            <a:extLst>
              <a:ext uri="{FF2B5EF4-FFF2-40B4-BE49-F238E27FC236}">
                <a16:creationId xmlns:a16="http://schemas.microsoft.com/office/drawing/2014/main" id="{AB7D5B69-D74A-81FE-6D94-8A5D50E01AAA}"/>
              </a:ext>
            </a:extLst>
          </p:cNvPr>
          <p:cNvSpPr/>
          <p:nvPr/>
        </p:nvSpPr>
        <p:spPr>
          <a:xfrm>
            <a:off x="8748068" y="2280239"/>
            <a:ext cx="2221051" cy="45750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F Das Grotesk Pro" panose="02000506040000020004" pitchFamily="2" charset="0"/>
              </a:rPr>
              <a:t>Nonimmigrant visas</a:t>
            </a:r>
          </a:p>
        </p:txBody>
      </p:sp>
      <p:sp>
        <p:nvSpPr>
          <p:cNvPr id="7" name="TextBox 6">
            <a:extLst>
              <a:ext uri="{FF2B5EF4-FFF2-40B4-BE49-F238E27FC236}">
                <a16:creationId xmlns:a16="http://schemas.microsoft.com/office/drawing/2014/main" id="{0FEA6F61-37BE-63BB-21AD-4B086BE4005A}"/>
              </a:ext>
            </a:extLst>
          </p:cNvPr>
          <p:cNvSpPr txBox="1"/>
          <p:nvPr/>
        </p:nvSpPr>
        <p:spPr>
          <a:xfrm>
            <a:off x="718154" y="2893517"/>
            <a:ext cx="3078373" cy="1477328"/>
          </a:xfrm>
          <a:prstGeom prst="rect">
            <a:avLst/>
          </a:prstGeom>
          <a:noFill/>
        </p:spPr>
        <p:txBody>
          <a:bodyPr wrap="square" rtlCol="0">
            <a:spAutoFit/>
          </a:bodyPr>
          <a:lstStyle/>
          <a:p>
            <a:pPr>
              <a:spcAft>
                <a:spcPts val="600"/>
              </a:spcAft>
            </a:pPr>
            <a:r>
              <a:rPr lang="en-US" dirty="0">
                <a:latin typeface="PF Das Grotesk Pro" panose="02000506040000020004" pitchFamily="2" charset="0"/>
              </a:rPr>
              <a:t>IR1, CR1, K-3, K-1, IR3, IH3, IR4, IH4, IR2, CR2, IR5, F1, F3, F4, F2A, F2B, E1, E2, E3, EW3, C5, T5, R5, I5, S, SD, SR, SI, SQ, DV, SB</a:t>
            </a:r>
          </a:p>
        </p:txBody>
      </p:sp>
      <p:sp>
        <p:nvSpPr>
          <p:cNvPr id="8" name="TextBox 7">
            <a:extLst>
              <a:ext uri="{FF2B5EF4-FFF2-40B4-BE49-F238E27FC236}">
                <a16:creationId xmlns:a16="http://schemas.microsoft.com/office/drawing/2014/main" id="{C38FC04A-AC45-841D-0555-08E59F3E1A10}"/>
              </a:ext>
            </a:extLst>
          </p:cNvPr>
          <p:cNvSpPr txBox="1"/>
          <p:nvPr/>
        </p:nvSpPr>
        <p:spPr>
          <a:xfrm>
            <a:off x="8742291" y="2893517"/>
            <a:ext cx="3525572" cy="1477328"/>
          </a:xfrm>
          <a:prstGeom prst="rect">
            <a:avLst/>
          </a:prstGeom>
          <a:noFill/>
        </p:spPr>
        <p:txBody>
          <a:bodyPr wrap="square" rtlCol="0">
            <a:spAutoFit/>
          </a:bodyPr>
          <a:lstStyle/>
          <a:p>
            <a:pPr>
              <a:spcAft>
                <a:spcPts val="600"/>
              </a:spcAft>
            </a:pPr>
            <a:r>
              <a:rPr lang="en-US" dirty="0">
                <a:latin typeface="PF Das Grotesk Pro" panose="02000506040000020004" pitchFamily="2" charset="0"/>
              </a:rPr>
              <a:t>B-1, B-2, J, E-3, BCC, CW-1, D, A, G1-G5, NATO, J, A-2, NATO1-6, O, H-1B, H-1B1, Q, L, B-2, I, TN/TD, P, J, R, F, M, H-2A, H-2B, B-2, H-3, E, C, U, T, V</a:t>
            </a:r>
          </a:p>
        </p:txBody>
      </p:sp>
      <p:sp>
        <p:nvSpPr>
          <p:cNvPr id="9" name="Rectangle: Rounded Corners 4">
            <a:extLst>
              <a:ext uri="{FF2B5EF4-FFF2-40B4-BE49-F238E27FC236}">
                <a16:creationId xmlns:a16="http://schemas.microsoft.com/office/drawing/2014/main" id="{86C8C670-6F0C-1654-C7E4-DAD5B192EA18}"/>
              </a:ext>
            </a:extLst>
          </p:cNvPr>
          <p:cNvSpPr/>
          <p:nvPr/>
        </p:nvSpPr>
        <p:spPr>
          <a:xfrm>
            <a:off x="8752776" y="2906302"/>
            <a:ext cx="1005840" cy="365760"/>
          </a:xfrm>
          <a:prstGeom prst="roundRect">
            <a:avLst/>
          </a:prstGeom>
          <a:noFill/>
          <a:ln w="57150">
            <a:solidFill>
              <a:srgbClr val="991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
        <p:nvSpPr>
          <p:cNvPr id="10" name="AutoShape 2" descr="US Customs Archives - Erik Seo Blog">
            <a:extLst>
              <a:ext uri="{FF2B5EF4-FFF2-40B4-BE49-F238E27FC236}">
                <a16:creationId xmlns:a16="http://schemas.microsoft.com/office/drawing/2014/main" id="{450462B9-9F32-BAEF-6FBD-39CB2850AFC8}"/>
              </a:ext>
            </a:extLst>
          </p:cNvPr>
          <p:cNvSpPr>
            <a:spLocks noChangeAspect="1" noChangeArrowheads="1"/>
          </p:cNvSpPr>
          <p:nvPr/>
        </p:nvSpPr>
        <p:spPr bwMode="auto">
          <a:xfrm>
            <a:off x="7555224" y="441698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PF Das Grotesk Pro" panose="02000506040000020004" pitchFamily="2" charset="0"/>
            </a:endParaRPr>
          </a:p>
        </p:txBody>
      </p:sp>
      <p:pic>
        <p:nvPicPr>
          <p:cNvPr id="2054" name="Picture 6" descr="Renewing My Global Entry Card… - My Travel Traxx | Tips, News, Reviews &amp;  Travel for Less">
            <a:extLst>
              <a:ext uri="{FF2B5EF4-FFF2-40B4-BE49-F238E27FC236}">
                <a16:creationId xmlns:a16="http://schemas.microsoft.com/office/drawing/2014/main" id="{39DD22C0-27B9-2CE2-F2D8-0B93961F3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454" y="2280239"/>
            <a:ext cx="4603100" cy="220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35" presetClass="emph" presetSubtype="0" repeatCount="3000" fill="hold" grpId="1" nodeType="withEffect">
                                  <p:stCondLst>
                                    <p:cond delay="0"/>
                                  </p:stCondLst>
                                  <p:childTnLst>
                                    <p:anim calcmode="discrete" valueType="str">
                                      <p:cBhvr>
                                        <p:cTn id="8" dur="500" fill="hold"/>
                                        <p:tgtEl>
                                          <p:spTgt spid="9"/>
                                        </p:tgtEl>
                                        <p:attrNameLst>
                                          <p:attrName>style.visibility</p:attrName>
                                        </p:attrNameLst>
                                      </p:cBhvr>
                                      <p:tavLst>
                                        <p:tav tm="0">
                                          <p:val>
                                            <p:strVal val="hidden"/>
                                          </p:val>
                                        </p:tav>
                                        <p:tav tm="50000">
                                          <p:val>
                                            <p:strVal val="visible"/>
                                          </p:val>
                                        </p:tav>
                                      </p:tavLst>
                                    </p:anim>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3158D7-7734-C7D6-CF16-3301C5F04246}"/>
              </a:ext>
            </a:extLst>
          </p:cNvPr>
          <p:cNvSpPr>
            <a:spLocks noGrp="1"/>
          </p:cNvSpPr>
          <p:nvPr>
            <p:ph type="sldNum" sz="quarter" idx="12"/>
          </p:nvPr>
        </p:nvSpPr>
        <p:spPr>
          <a:xfrm>
            <a:off x="0" y="6492875"/>
            <a:ext cx="2743200" cy="365125"/>
          </a:xfrm>
        </p:spPr>
        <p:txBody>
          <a:bodyPr/>
          <a:lstStyle/>
          <a:p>
            <a:pPr algn="l"/>
            <a:r>
              <a:rPr lang="en-US">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lgn="l"/>
              <a:t>26</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5CD7D3D4-115F-4AD7-C39C-949345F9576C}"/>
              </a:ext>
            </a:extLst>
          </p:cNvPr>
          <p:cNvSpPr>
            <a:spLocks noGrp="1"/>
          </p:cNvSpPr>
          <p:nvPr>
            <p:ph type="title"/>
          </p:nvPr>
        </p:nvSpPr>
        <p:spPr/>
        <p:txBody>
          <a:bodyPr/>
          <a:lstStyle/>
          <a:p>
            <a:r>
              <a:rPr lang="en-US" altLang="ko-KR" dirty="0"/>
              <a:t>Getting</a:t>
            </a:r>
            <a:r>
              <a:rPr lang="ko-KR" altLang="en-US" dirty="0"/>
              <a:t> </a:t>
            </a:r>
            <a:r>
              <a:rPr lang="en-US" altLang="ko-KR" dirty="0"/>
              <a:t>a</a:t>
            </a:r>
            <a:r>
              <a:rPr lang="ko-KR" altLang="en-US" dirty="0"/>
              <a:t> </a:t>
            </a:r>
            <a:r>
              <a:rPr lang="en-US" altLang="ko-KR" dirty="0"/>
              <a:t>Visitor</a:t>
            </a:r>
            <a:r>
              <a:rPr lang="ko-KR" altLang="en-US" dirty="0"/>
              <a:t> </a:t>
            </a:r>
            <a:r>
              <a:rPr lang="en-US" altLang="ko-KR" dirty="0"/>
              <a:t>Visa</a:t>
            </a:r>
            <a:r>
              <a:rPr lang="ko-KR" altLang="en-US" dirty="0"/>
              <a:t> </a:t>
            </a:r>
            <a:r>
              <a:rPr lang="en-US" altLang="ko-KR" dirty="0"/>
              <a:t>is</a:t>
            </a:r>
            <a:r>
              <a:rPr lang="ko-KR" altLang="en-US" dirty="0"/>
              <a:t> </a:t>
            </a:r>
            <a:r>
              <a:rPr lang="en-US" altLang="ko-KR" dirty="0"/>
              <a:t>Difficult</a:t>
            </a:r>
            <a:r>
              <a:rPr lang="ko-KR" altLang="en-US" dirty="0"/>
              <a:t> </a:t>
            </a:r>
            <a:r>
              <a:rPr lang="en-US" altLang="ko-KR" dirty="0"/>
              <a:t>and</a:t>
            </a:r>
            <a:r>
              <a:rPr lang="ko-KR" altLang="en-US" dirty="0"/>
              <a:t> </a:t>
            </a:r>
            <a:r>
              <a:rPr lang="en-US" altLang="ko-KR" dirty="0"/>
              <a:t>Costly</a:t>
            </a:r>
            <a:endParaRPr lang="en-US" dirty="0"/>
          </a:p>
        </p:txBody>
      </p:sp>
      <p:pic>
        <p:nvPicPr>
          <p:cNvPr id="10" name="Picture 9">
            <a:extLst>
              <a:ext uri="{FF2B5EF4-FFF2-40B4-BE49-F238E27FC236}">
                <a16:creationId xmlns:a16="http://schemas.microsoft.com/office/drawing/2014/main" id="{3B0FCEB8-9220-BED0-D31E-F5671E98BB2F}"/>
              </a:ext>
            </a:extLst>
          </p:cNvPr>
          <p:cNvPicPr>
            <a:picLocks noChangeAspect="1"/>
          </p:cNvPicPr>
          <p:nvPr/>
        </p:nvPicPr>
        <p:blipFill>
          <a:blip r:embed="rId3"/>
          <a:stretch>
            <a:fillRect/>
          </a:stretch>
        </p:blipFill>
        <p:spPr>
          <a:xfrm>
            <a:off x="1364159" y="1734709"/>
            <a:ext cx="3917730" cy="858169"/>
          </a:xfrm>
          <a:prstGeom prst="rect">
            <a:avLst/>
          </a:prstGeom>
        </p:spPr>
      </p:pic>
      <p:sp>
        <p:nvSpPr>
          <p:cNvPr id="11" name="Rectangle 10">
            <a:extLst>
              <a:ext uri="{FF2B5EF4-FFF2-40B4-BE49-F238E27FC236}">
                <a16:creationId xmlns:a16="http://schemas.microsoft.com/office/drawing/2014/main" id="{EDE35A84-840B-89FA-0027-8BC579FA0968}"/>
              </a:ext>
            </a:extLst>
          </p:cNvPr>
          <p:cNvSpPr/>
          <p:nvPr/>
        </p:nvSpPr>
        <p:spPr>
          <a:xfrm>
            <a:off x="514796" y="2910066"/>
            <a:ext cx="5616456" cy="2677656"/>
          </a:xfrm>
          <a:prstGeom prst="rect">
            <a:avLst/>
          </a:prstGeom>
        </p:spPr>
        <p:txBody>
          <a:bodyPr wrap="square">
            <a:spAutoFit/>
          </a:bodyPr>
          <a:lstStyle/>
          <a:p>
            <a:r>
              <a:rPr lang="en-US" sz="2800" dirty="0">
                <a:latin typeface="PF Das Grotesk Pro" panose="02000506040000020004" pitchFamily="2" charset="0"/>
              </a:rPr>
              <a:t>“Applicants for visitor visas should generally apply at the </a:t>
            </a:r>
            <a:r>
              <a:rPr lang="en-US" sz="2800" dirty="0">
                <a:solidFill>
                  <a:srgbClr val="A80532"/>
                </a:solidFill>
                <a:latin typeface="PF Das Grotesk Pro" panose="02000506040000020004" pitchFamily="2" charset="0"/>
              </a:rPr>
              <a:t>nearest U.S. Embassy or Consulate in the country where they live</a:t>
            </a:r>
            <a:r>
              <a:rPr lang="en-US" sz="2800" dirty="0">
                <a:latin typeface="PF Das Grotesk Pro" panose="02000506040000020004" pitchFamily="2" charset="0"/>
              </a:rPr>
              <a:t>. It is important to apply for a visa </a:t>
            </a:r>
            <a:r>
              <a:rPr lang="en-US" sz="2800" dirty="0">
                <a:solidFill>
                  <a:srgbClr val="A80532"/>
                </a:solidFill>
                <a:latin typeface="PF Das Grotesk Pro" panose="02000506040000020004" pitchFamily="2" charset="0"/>
              </a:rPr>
              <a:t>well in advance </a:t>
            </a:r>
            <a:r>
              <a:rPr lang="en-US" sz="2800" dirty="0">
                <a:latin typeface="PF Das Grotesk Pro" panose="02000506040000020004" pitchFamily="2" charset="0"/>
              </a:rPr>
              <a:t>of the travel departure date”</a:t>
            </a:r>
          </a:p>
        </p:txBody>
      </p:sp>
      <p:pic>
        <p:nvPicPr>
          <p:cNvPr id="15" name="Picture 14">
            <a:extLst>
              <a:ext uri="{FF2B5EF4-FFF2-40B4-BE49-F238E27FC236}">
                <a16:creationId xmlns:a16="http://schemas.microsoft.com/office/drawing/2014/main" id="{E34E5D59-626A-B344-77A5-59A19C77FE03}"/>
              </a:ext>
            </a:extLst>
          </p:cNvPr>
          <p:cNvPicPr>
            <a:picLocks noChangeAspect="1"/>
          </p:cNvPicPr>
          <p:nvPr/>
        </p:nvPicPr>
        <p:blipFill>
          <a:blip r:embed="rId4"/>
          <a:stretch>
            <a:fillRect/>
          </a:stretch>
        </p:blipFill>
        <p:spPr>
          <a:xfrm>
            <a:off x="6441565" y="4911253"/>
            <a:ext cx="5212080" cy="1837208"/>
          </a:xfrm>
          <a:prstGeom prst="rect">
            <a:avLst/>
          </a:prstGeom>
        </p:spPr>
      </p:pic>
      <p:pic>
        <p:nvPicPr>
          <p:cNvPr id="16" name="Picture 15">
            <a:extLst>
              <a:ext uri="{FF2B5EF4-FFF2-40B4-BE49-F238E27FC236}">
                <a16:creationId xmlns:a16="http://schemas.microsoft.com/office/drawing/2014/main" id="{66E16C43-EFB5-BFA3-BE16-498AF94DA125}"/>
              </a:ext>
            </a:extLst>
          </p:cNvPr>
          <p:cNvPicPr>
            <a:picLocks noChangeAspect="1"/>
          </p:cNvPicPr>
          <p:nvPr/>
        </p:nvPicPr>
        <p:blipFill>
          <a:blip r:embed="rId5"/>
          <a:stretch>
            <a:fillRect/>
          </a:stretch>
        </p:blipFill>
        <p:spPr>
          <a:xfrm>
            <a:off x="6441565" y="3003557"/>
            <a:ext cx="5212080" cy="1814205"/>
          </a:xfrm>
          <a:prstGeom prst="rect">
            <a:avLst/>
          </a:prstGeom>
        </p:spPr>
      </p:pic>
      <p:pic>
        <p:nvPicPr>
          <p:cNvPr id="17" name="Picture 16">
            <a:extLst>
              <a:ext uri="{FF2B5EF4-FFF2-40B4-BE49-F238E27FC236}">
                <a16:creationId xmlns:a16="http://schemas.microsoft.com/office/drawing/2014/main" id="{49D0BCFE-1465-C440-09D2-5D3DD33BB435}"/>
              </a:ext>
            </a:extLst>
          </p:cNvPr>
          <p:cNvPicPr>
            <a:picLocks noChangeAspect="1"/>
          </p:cNvPicPr>
          <p:nvPr/>
        </p:nvPicPr>
        <p:blipFill>
          <a:blip r:embed="rId6"/>
          <a:stretch>
            <a:fillRect/>
          </a:stretch>
        </p:blipFill>
        <p:spPr>
          <a:xfrm>
            <a:off x="6441565" y="1082843"/>
            <a:ext cx="5212080" cy="1827223"/>
          </a:xfrm>
          <a:prstGeom prst="rect">
            <a:avLst/>
          </a:prstGeom>
        </p:spPr>
      </p:pic>
      <p:sp>
        <p:nvSpPr>
          <p:cNvPr id="18" name="Rectangle 17">
            <a:extLst>
              <a:ext uri="{FF2B5EF4-FFF2-40B4-BE49-F238E27FC236}">
                <a16:creationId xmlns:a16="http://schemas.microsoft.com/office/drawing/2014/main" id="{E02C4CC8-00B0-677C-A62F-2E03C85B0946}"/>
              </a:ext>
            </a:extLst>
          </p:cNvPr>
          <p:cNvSpPr/>
          <p:nvPr/>
        </p:nvSpPr>
        <p:spPr>
          <a:xfrm>
            <a:off x="3802829" y="6403439"/>
            <a:ext cx="2524987" cy="369332"/>
          </a:xfrm>
          <a:prstGeom prst="rect">
            <a:avLst/>
          </a:prstGeom>
        </p:spPr>
        <p:txBody>
          <a:bodyPr wrap="none">
            <a:spAutoFit/>
          </a:bodyPr>
          <a:lstStyle/>
          <a:p>
            <a:r>
              <a:rPr lang="en-US" dirty="0">
                <a:solidFill>
                  <a:srgbClr val="000000"/>
                </a:solidFill>
                <a:latin typeface="PF Das Grotesk Pro" panose="02000506040000020004" pitchFamily="2" charset="0"/>
              </a:rPr>
              <a:t>Wait time as of 6/5/2022</a:t>
            </a:r>
            <a:endParaRPr lang="en-US" dirty="0">
              <a:latin typeface="PF Das Grotesk Pro" panose="02000506040000020004" pitchFamily="2" charset="0"/>
            </a:endParaRPr>
          </a:p>
        </p:txBody>
      </p:sp>
      <p:sp>
        <p:nvSpPr>
          <p:cNvPr id="12" name="Rectangle: Rounded Corners 4">
            <a:extLst>
              <a:ext uri="{FF2B5EF4-FFF2-40B4-BE49-F238E27FC236}">
                <a16:creationId xmlns:a16="http://schemas.microsoft.com/office/drawing/2014/main" id="{D699E6A9-4A99-085D-5C33-7C74C97EF761}"/>
              </a:ext>
            </a:extLst>
          </p:cNvPr>
          <p:cNvSpPr/>
          <p:nvPr/>
        </p:nvSpPr>
        <p:spPr>
          <a:xfrm>
            <a:off x="8949127" y="1997089"/>
            <a:ext cx="1364105" cy="365125"/>
          </a:xfrm>
          <a:prstGeom prst="roundRect">
            <a:avLst/>
          </a:prstGeom>
          <a:noFill/>
          <a:ln w="57150">
            <a:solidFill>
              <a:srgbClr val="991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F Das Grotesk Pro" panose="02000506040000020004" pitchFamily="2" charset="0"/>
            </a:endParaRPr>
          </a:p>
        </p:txBody>
      </p:sp>
      <p:sp>
        <p:nvSpPr>
          <p:cNvPr id="14" name="Rectangle: Rounded Corners 4">
            <a:extLst>
              <a:ext uri="{FF2B5EF4-FFF2-40B4-BE49-F238E27FC236}">
                <a16:creationId xmlns:a16="http://schemas.microsoft.com/office/drawing/2014/main" id="{0636F784-CE20-68C0-E007-07A51ED75556}"/>
              </a:ext>
            </a:extLst>
          </p:cNvPr>
          <p:cNvSpPr/>
          <p:nvPr/>
        </p:nvSpPr>
        <p:spPr>
          <a:xfrm>
            <a:off x="8949127" y="3923292"/>
            <a:ext cx="1364105" cy="365125"/>
          </a:xfrm>
          <a:prstGeom prst="roundRect">
            <a:avLst/>
          </a:prstGeom>
          <a:noFill/>
          <a:ln w="57150">
            <a:solidFill>
              <a:srgbClr val="991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F Das Grotesk Pro" panose="02000506040000020004" pitchFamily="2" charset="0"/>
            </a:endParaRPr>
          </a:p>
        </p:txBody>
      </p:sp>
      <p:sp>
        <p:nvSpPr>
          <p:cNvPr id="19" name="Rectangle: Rounded Corners 4">
            <a:extLst>
              <a:ext uri="{FF2B5EF4-FFF2-40B4-BE49-F238E27FC236}">
                <a16:creationId xmlns:a16="http://schemas.microsoft.com/office/drawing/2014/main" id="{F3901AB8-21F6-CBBD-4E45-63869E9BCC5B}"/>
              </a:ext>
            </a:extLst>
          </p:cNvPr>
          <p:cNvSpPr/>
          <p:nvPr/>
        </p:nvSpPr>
        <p:spPr>
          <a:xfrm>
            <a:off x="8949127" y="5838065"/>
            <a:ext cx="1364105" cy="365125"/>
          </a:xfrm>
          <a:prstGeom prst="roundRect">
            <a:avLst/>
          </a:prstGeom>
          <a:noFill/>
          <a:ln w="57150">
            <a:solidFill>
              <a:srgbClr val="991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F Das Grotesk Pro" panose="02000506040000020004" pitchFamily="2" charset="0"/>
            </a:endParaRPr>
          </a:p>
        </p:txBody>
      </p:sp>
    </p:spTree>
    <p:extLst>
      <p:ext uri="{BB962C8B-B14F-4D97-AF65-F5344CB8AC3E}">
        <p14:creationId xmlns:p14="http://schemas.microsoft.com/office/powerpoint/2010/main" val="155089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animBg="1"/>
      <p:bldP spid="14"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3158D7-7734-C7D6-CF16-3301C5F04246}"/>
              </a:ext>
            </a:extLst>
          </p:cNvPr>
          <p:cNvSpPr>
            <a:spLocks noGrp="1"/>
          </p:cNvSpPr>
          <p:nvPr>
            <p:ph type="sldNum" sz="quarter" idx="12"/>
          </p:nvPr>
        </p:nvSpPr>
        <p:spPr/>
        <p:txBody>
          <a:bodyPr/>
          <a:lstStyle/>
          <a:p>
            <a:r>
              <a:rPr lang="en-US"/>
              <a:t>Kang &amp; Eklund  |  </a:t>
            </a:r>
            <a:fld id="{C7F3B074-FB2C-4D47-9498-48C84454F466}" type="slidenum">
              <a:rPr lang="en-US" smtClean="0"/>
              <a:pPr/>
              <a:t>27</a:t>
            </a:fld>
            <a:endParaRPr lang="en-US" dirty="0"/>
          </a:p>
        </p:txBody>
      </p:sp>
      <p:sp>
        <p:nvSpPr>
          <p:cNvPr id="4" name="Title 3">
            <a:extLst>
              <a:ext uri="{FF2B5EF4-FFF2-40B4-BE49-F238E27FC236}">
                <a16:creationId xmlns:a16="http://schemas.microsoft.com/office/drawing/2014/main" id="{5CD7D3D4-115F-4AD7-C39C-949345F9576C}"/>
              </a:ext>
            </a:extLst>
          </p:cNvPr>
          <p:cNvSpPr>
            <a:spLocks noGrp="1"/>
          </p:cNvSpPr>
          <p:nvPr>
            <p:ph type="title"/>
          </p:nvPr>
        </p:nvSpPr>
        <p:spPr/>
        <p:txBody>
          <a:bodyPr/>
          <a:lstStyle/>
          <a:p>
            <a:r>
              <a:rPr lang="en-US" altLang="ko-KR" dirty="0"/>
              <a:t>Getting</a:t>
            </a:r>
            <a:r>
              <a:rPr lang="ko-KR" altLang="en-US" dirty="0"/>
              <a:t> </a:t>
            </a:r>
            <a:r>
              <a:rPr lang="en-US" altLang="ko-KR" dirty="0"/>
              <a:t>a</a:t>
            </a:r>
            <a:r>
              <a:rPr lang="ko-KR" altLang="en-US" dirty="0"/>
              <a:t> </a:t>
            </a:r>
            <a:r>
              <a:rPr lang="en-US" altLang="ko-KR" dirty="0"/>
              <a:t>Visitor</a:t>
            </a:r>
            <a:r>
              <a:rPr lang="ko-KR" altLang="en-US" dirty="0"/>
              <a:t> </a:t>
            </a:r>
            <a:r>
              <a:rPr lang="en-US" altLang="ko-KR" dirty="0"/>
              <a:t>Visa</a:t>
            </a:r>
            <a:r>
              <a:rPr lang="ko-KR" altLang="en-US" dirty="0"/>
              <a:t> </a:t>
            </a:r>
            <a:r>
              <a:rPr lang="en-US" altLang="ko-KR" dirty="0"/>
              <a:t>is</a:t>
            </a:r>
            <a:r>
              <a:rPr lang="ko-KR" altLang="en-US" dirty="0"/>
              <a:t> </a:t>
            </a:r>
            <a:r>
              <a:rPr lang="en-US" altLang="ko-KR" dirty="0"/>
              <a:t>Difficult</a:t>
            </a:r>
            <a:r>
              <a:rPr lang="ko-KR" altLang="en-US" dirty="0"/>
              <a:t> </a:t>
            </a:r>
            <a:r>
              <a:rPr lang="en-US" altLang="ko-KR" dirty="0"/>
              <a:t>and</a:t>
            </a:r>
            <a:r>
              <a:rPr lang="ko-KR" altLang="en-US" dirty="0"/>
              <a:t> </a:t>
            </a:r>
            <a:r>
              <a:rPr lang="en-US" altLang="ko-KR" dirty="0"/>
              <a:t>Costly</a:t>
            </a:r>
            <a:endParaRPr lang="en-US" dirty="0"/>
          </a:p>
        </p:txBody>
      </p:sp>
      <p:pic>
        <p:nvPicPr>
          <p:cNvPr id="12" name="Picture 2" descr="Why] 공부 못하면 미국에 놀러도 못간다? - 조선일보">
            <a:extLst>
              <a:ext uri="{FF2B5EF4-FFF2-40B4-BE49-F238E27FC236}">
                <a16:creationId xmlns:a16="http://schemas.microsoft.com/office/drawing/2014/main" id="{29A312AE-5E9F-A38A-CC0A-6787A0D32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085" y="1139894"/>
            <a:ext cx="6021278" cy="2841939"/>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1E04890-FFBB-81E9-A7FE-ED3931C614D1}"/>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558106" y="3847646"/>
            <a:ext cx="5355465" cy="2829514"/>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851A46-3213-5753-9EE6-4D9D470B50C1}"/>
              </a:ext>
            </a:extLst>
          </p:cNvPr>
          <p:cNvSpPr txBox="1"/>
          <p:nvPr/>
        </p:nvSpPr>
        <p:spPr>
          <a:xfrm>
            <a:off x="1117967" y="1262647"/>
            <a:ext cx="3482714" cy="400110"/>
          </a:xfrm>
          <a:prstGeom prst="rect">
            <a:avLst/>
          </a:prstGeom>
          <a:noFill/>
        </p:spPr>
        <p:txBody>
          <a:bodyPr wrap="square" rtlCol="0">
            <a:spAutoFit/>
          </a:bodyPr>
          <a:lstStyle/>
          <a:p>
            <a:r>
              <a:rPr lang="en-US" sz="2000" b="1" dirty="0">
                <a:solidFill>
                  <a:schemeClr val="bg1"/>
                </a:solidFill>
                <a:effectLst>
                  <a:glow rad="101600">
                    <a:schemeClr val="accent1">
                      <a:lumMod val="50000"/>
                      <a:alpha val="60000"/>
                    </a:schemeClr>
                  </a:glow>
                </a:effectLst>
                <a:latin typeface="PF Das Grotesk Pro" panose="02000506040000020004" pitchFamily="2" charset="0"/>
              </a:rPr>
              <a:t>US Embassy in Seoul, Korea</a:t>
            </a:r>
          </a:p>
        </p:txBody>
      </p:sp>
      <p:sp>
        <p:nvSpPr>
          <p:cNvPr id="9" name="TextBox 8">
            <a:extLst>
              <a:ext uri="{FF2B5EF4-FFF2-40B4-BE49-F238E27FC236}">
                <a16:creationId xmlns:a16="http://schemas.microsoft.com/office/drawing/2014/main" id="{F800B9C5-6E45-BC1E-8696-29AD04933033}"/>
              </a:ext>
            </a:extLst>
          </p:cNvPr>
          <p:cNvSpPr txBox="1"/>
          <p:nvPr/>
        </p:nvSpPr>
        <p:spPr>
          <a:xfrm>
            <a:off x="665535" y="3946165"/>
            <a:ext cx="4861810" cy="400110"/>
          </a:xfrm>
          <a:prstGeom prst="rect">
            <a:avLst/>
          </a:prstGeom>
          <a:noFill/>
        </p:spPr>
        <p:txBody>
          <a:bodyPr wrap="square" rtlCol="0">
            <a:spAutoFit/>
          </a:bodyPr>
          <a:lstStyle/>
          <a:p>
            <a:r>
              <a:rPr lang="en-US" sz="2000" b="1" dirty="0">
                <a:solidFill>
                  <a:schemeClr val="bg1"/>
                </a:solidFill>
                <a:effectLst>
                  <a:glow rad="101600">
                    <a:schemeClr val="accent1">
                      <a:lumMod val="50000"/>
                      <a:alpha val="60000"/>
                    </a:schemeClr>
                  </a:glow>
                </a:effectLst>
                <a:latin typeface="PF Das Grotesk Pro" panose="02000506040000020004" pitchFamily="2" charset="0"/>
              </a:rPr>
              <a:t>US Consulate General in Mumbai, India</a:t>
            </a:r>
          </a:p>
        </p:txBody>
      </p:sp>
      <p:pic>
        <p:nvPicPr>
          <p:cNvPr id="2050" name="Picture 2" descr="New US consulate in Guangzhou offers quicker service">
            <a:extLst>
              <a:ext uri="{FF2B5EF4-FFF2-40B4-BE49-F238E27FC236}">
                <a16:creationId xmlns:a16="http://schemas.microsoft.com/office/drawing/2014/main" id="{89E088F1-6BD1-12FC-2CE8-8BD0346D1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759" y="1152774"/>
            <a:ext cx="4132394" cy="2754929"/>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9E9B6B-C9CA-E8A0-AFFB-2F75F4F5A243}"/>
              </a:ext>
            </a:extLst>
          </p:cNvPr>
          <p:cNvSpPr txBox="1"/>
          <p:nvPr/>
        </p:nvSpPr>
        <p:spPr>
          <a:xfrm>
            <a:off x="7191393" y="1262647"/>
            <a:ext cx="4096292" cy="400110"/>
          </a:xfrm>
          <a:prstGeom prst="rect">
            <a:avLst/>
          </a:prstGeom>
          <a:noFill/>
        </p:spPr>
        <p:txBody>
          <a:bodyPr wrap="square" rtlCol="0">
            <a:spAutoFit/>
          </a:bodyPr>
          <a:lstStyle/>
          <a:p>
            <a:r>
              <a:rPr lang="en-US" sz="2000" b="1" dirty="0">
                <a:solidFill>
                  <a:schemeClr val="bg1"/>
                </a:solidFill>
                <a:effectLst>
                  <a:glow rad="101600">
                    <a:schemeClr val="accent1">
                      <a:lumMod val="50000"/>
                      <a:alpha val="60000"/>
                    </a:schemeClr>
                  </a:glow>
                </a:effectLst>
                <a:latin typeface="PF Das Grotesk Pro" panose="02000506040000020004" pitchFamily="2" charset="0"/>
              </a:rPr>
              <a:t>US Embassy in Guangzhou, China</a:t>
            </a:r>
          </a:p>
        </p:txBody>
      </p:sp>
      <p:pic>
        <p:nvPicPr>
          <p:cNvPr id="2054" name="Picture 6" descr="Israelis line up outside the U.S. embassy in Tel Aviv to apply for entry visas in 2019 ">
            <a:extLst>
              <a:ext uri="{FF2B5EF4-FFF2-40B4-BE49-F238E27FC236}">
                <a16:creationId xmlns:a16="http://schemas.microsoft.com/office/drawing/2014/main" id="{5C5C8941-0FCA-126A-4A7F-B2A44C3C7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3571" y="3847646"/>
            <a:ext cx="5672526" cy="2778451"/>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9295B7-D77F-19BC-66B2-925D968AD933}"/>
              </a:ext>
            </a:extLst>
          </p:cNvPr>
          <p:cNvSpPr txBox="1"/>
          <p:nvPr/>
        </p:nvSpPr>
        <p:spPr>
          <a:xfrm>
            <a:off x="8033802" y="3946165"/>
            <a:ext cx="3690032" cy="400110"/>
          </a:xfrm>
          <a:prstGeom prst="rect">
            <a:avLst/>
          </a:prstGeom>
          <a:noFill/>
        </p:spPr>
        <p:txBody>
          <a:bodyPr wrap="square" rtlCol="0">
            <a:spAutoFit/>
          </a:bodyPr>
          <a:lstStyle/>
          <a:p>
            <a:r>
              <a:rPr lang="en-US" sz="2000" b="1" dirty="0">
                <a:solidFill>
                  <a:schemeClr val="bg1"/>
                </a:solidFill>
                <a:effectLst>
                  <a:glow rad="101600">
                    <a:schemeClr val="accent1">
                      <a:lumMod val="50000"/>
                      <a:alpha val="60000"/>
                    </a:schemeClr>
                  </a:glow>
                </a:effectLst>
                <a:latin typeface="PF Das Grotesk Pro" panose="02000506040000020004" pitchFamily="2" charset="0"/>
              </a:rPr>
              <a:t>US Embassy in Tel Aviv, Israel</a:t>
            </a:r>
          </a:p>
        </p:txBody>
      </p:sp>
    </p:spTree>
    <p:extLst>
      <p:ext uri="{BB962C8B-B14F-4D97-AF65-F5344CB8AC3E}">
        <p14:creationId xmlns:p14="http://schemas.microsoft.com/office/powerpoint/2010/main" val="87523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9EBD89D-DC17-EE19-9B11-6B50F9D7ECCB}"/>
              </a:ext>
            </a:extLst>
          </p:cNvPr>
          <p:cNvSpPr>
            <a:spLocks noGrp="1"/>
          </p:cNvSpPr>
          <p:nvPr>
            <p:ph idx="1"/>
          </p:nvPr>
        </p:nvSpPr>
        <p:spPr>
          <a:xfrm>
            <a:off x="7809876" y="1112431"/>
            <a:ext cx="4345992" cy="5385264"/>
          </a:xfrm>
        </p:spPr>
        <p:txBody>
          <a:bodyPr/>
          <a:lstStyle/>
          <a:p>
            <a:r>
              <a:rPr lang="en-US" dirty="0"/>
              <a:t>Staggered introduction across </a:t>
            </a:r>
            <a:r>
              <a:rPr lang="en-US" altLang="ko-KR" b="1" dirty="0"/>
              <a:t>42</a:t>
            </a:r>
            <a:r>
              <a:rPr lang="en-US" dirty="0"/>
              <a:t> countries</a:t>
            </a:r>
            <a:br>
              <a:rPr lang="en-US" dirty="0"/>
            </a:br>
            <a:r>
              <a:rPr lang="en-US" dirty="0"/>
              <a:t>(1988-2021)</a:t>
            </a:r>
          </a:p>
          <a:p>
            <a:endParaRPr lang="en-US" dirty="0"/>
          </a:p>
          <a:p>
            <a:r>
              <a:rPr lang="en-US" dirty="0"/>
              <a:t>Based on prior</a:t>
            </a:r>
            <a:r>
              <a:rPr lang="ko-KR" altLang="en-US" dirty="0"/>
              <a:t> </a:t>
            </a:r>
            <a:r>
              <a:rPr lang="en-US" altLang="ko-KR" dirty="0"/>
              <a:t>visa</a:t>
            </a:r>
            <a:r>
              <a:rPr lang="en-US" dirty="0"/>
              <a:t> refusal rates for individuals from the relevant country</a:t>
            </a:r>
          </a:p>
        </p:txBody>
      </p:sp>
      <p:sp>
        <p:nvSpPr>
          <p:cNvPr id="3" name="Slide Number Placeholder 2">
            <a:extLst>
              <a:ext uri="{FF2B5EF4-FFF2-40B4-BE49-F238E27FC236}">
                <a16:creationId xmlns:a16="http://schemas.microsoft.com/office/drawing/2014/main" id="{323158D7-7734-C7D6-CF16-3301C5F04246}"/>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28</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5CD7D3D4-115F-4AD7-C39C-949345F9576C}"/>
              </a:ext>
            </a:extLst>
          </p:cNvPr>
          <p:cNvSpPr>
            <a:spLocks noGrp="1"/>
          </p:cNvSpPr>
          <p:nvPr>
            <p:ph type="title"/>
          </p:nvPr>
        </p:nvSpPr>
        <p:spPr/>
        <p:txBody>
          <a:bodyPr/>
          <a:lstStyle/>
          <a:p>
            <a:r>
              <a:rPr lang="en-US" dirty="0"/>
              <a:t>Empirical setting: </a:t>
            </a:r>
            <a:r>
              <a:rPr lang="en-US" dirty="0">
                <a:solidFill>
                  <a:srgbClr val="A80532"/>
                </a:solidFill>
              </a:rPr>
              <a:t>U.S. Visa Waiver Program (VWP)</a:t>
            </a:r>
          </a:p>
        </p:txBody>
      </p:sp>
      <p:pic>
        <p:nvPicPr>
          <p:cNvPr id="17" name="Graphic 16">
            <a:extLst>
              <a:ext uri="{FF2B5EF4-FFF2-40B4-BE49-F238E27FC236}">
                <a16:creationId xmlns:a16="http://schemas.microsoft.com/office/drawing/2014/main" id="{93ED18AA-13B0-6B23-FCB0-D8E01B4B962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401"/>
          <a:stretch/>
        </p:blipFill>
        <p:spPr>
          <a:xfrm>
            <a:off x="36132" y="918143"/>
            <a:ext cx="7641102" cy="5966090"/>
          </a:xfrm>
          <a:prstGeom prst="rect">
            <a:avLst/>
          </a:prstGeom>
        </p:spPr>
      </p:pic>
    </p:spTree>
    <p:extLst>
      <p:ext uri="{BB962C8B-B14F-4D97-AF65-F5344CB8AC3E}">
        <p14:creationId xmlns:p14="http://schemas.microsoft.com/office/powerpoint/2010/main" val="27105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3158D7-7734-C7D6-CF16-3301C5F04246}"/>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29</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5CD7D3D4-115F-4AD7-C39C-949345F9576C}"/>
              </a:ext>
            </a:extLst>
          </p:cNvPr>
          <p:cNvSpPr>
            <a:spLocks noGrp="1"/>
          </p:cNvSpPr>
          <p:nvPr>
            <p:ph type="title"/>
          </p:nvPr>
        </p:nvSpPr>
        <p:spPr/>
        <p:txBody>
          <a:bodyPr/>
          <a:lstStyle/>
          <a:p>
            <a:r>
              <a:rPr lang="en-US" dirty="0"/>
              <a:t>Empirical setting: </a:t>
            </a:r>
            <a:r>
              <a:rPr lang="en-US" dirty="0">
                <a:solidFill>
                  <a:srgbClr val="A80532"/>
                </a:solidFill>
              </a:rPr>
              <a:t>U.S. Visa Waiver Program (VWP)</a:t>
            </a:r>
          </a:p>
        </p:txBody>
      </p:sp>
      <p:sp>
        <p:nvSpPr>
          <p:cNvPr id="5" name="Content Placeholder 4">
            <a:extLst>
              <a:ext uri="{FF2B5EF4-FFF2-40B4-BE49-F238E27FC236}">
                <a16:creationId xmlns:a16="http://schemas.microsoft.com/office/drawing/2014/main" id="{7E3C9D86-04D0-B770-DA51-C9D52C42BDF7}"/>
              </a:ext>
            </a:extLst>
          </p:cNvPr>
          <p:cNvSpPr>
            <a:spLocks noGrp="1"/>
          </p:cNvSpPr>
          <p:nvPr>
            <p:ph idx="1"/>
          </p:nvPr>
        </p:nvSpPr>
        <p:spPr/>
        <p:txBody>
          <a:bodyPr/>
          <a:lstStyle/>
          <a:p>
            <a:r>
              <a:rPr lang="en-US" dirty="0"/>
              <a:t>When Croatia joined the VWP in 2021…</a:t>
            </a:r>
          </a:p>
        </p:txBody>
      </p:sp>
      <p:pic>
        <p:nvPicPr>
          <p:cNvPr id="6" name="Picture 5">
            <a:extLst>
              <a:ext uri="{FF2B5EF4-FFF2-40B4-BE49-F238E27FC236}">
                <a16:creationId xmlns:a16="http://schemas.microsoft.com/office/drawing/2014/main" id="{8A41D22B-34CB-B22B-9D9D-3007ABC053ED}"/>
              </a:ext>
            </a:extLst>
          </p:cNvPr>
          <p:cNvPicPr>
            <a:picLocks noChangeAspect="1"/>
          </p:cNvPicPr>
          <p:nvPr/>
        </p:nvPicPr>
        <p:blipFill>
          <a:blip r:embed="rId3"/>
          <a:stretch>
            <a:fillRect/>
          </a:stretch>
        </p:blipFill>
        <p:spPr>
          <a:xfrm>
            <a:off x="2359022" y="1968138"/>
            <a:ext cx="8493894" cy="4270851"/>
          </a:xfrm>
          <a:prstGeom prst="rect">
            <a:avLst/>
          </a:prstGeom>
        </p:spPr>
      </p:pic>
      <p:sp>
        <p:nvSpPr>
          <p:cNvPr id="8" name="Rectangle 7">
            <a:extLst>
              <a:ext uri="{FF2B5EF4-FFF2-40B4-BE49-F238E27FC236}">
                <a16:creationId xmlns:a16="http://schemas.microsoft.com/office/drawing/2014/main" id="{9AECB530-0986-037C-E853-B07439CD4D80}"/>
              </a:ext>
            </a:extLst>
          </p:cNvPr>
          <p:cNvSpPr/>
          <p:nvPr/>
        </p:nvSpPr>
        <p:spPr>
          <a:xfrm>
            <a:off x="5431620" y="3126658"/>
            <a:ext cx="3206720" cy="350542"/>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37C460-9F2F-1D9E-BDB0-C16098A89DC6}"/>
              </a:ext>
            </a:extLst>
          </p:cNvPr>
          <p:cNvSpPr/>
          <p:nvPr/>
        </p:nvSpPr>
        <p:spPr>
          <a:xfrm>
            <a:off x="2680695" y="3516698"/>
            <a:ext cx="5957645" cy="350542"/>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F486A4-CC3C-69E3-5AAB-4E3B54BAC46E}"/>
              </a:ext>
            </a:extLst>
          </p:cNvPr>
          <p:cNvSpPr/>
          <p:nvPr/>
        </p:nvSpPr>
        <p:spPr>
          <a:xfrm>
            <a:off x="2680696" y="3900400"/>
            <a:ext cx="1903946" cy="350542"/>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3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ppt_w*1.125000"/>
                                          </p:val>
                                        </p:tav>
                                        <p:tav tm="100000">
                                          <p:val>
                                            <p:strVal val="#ppt_x"/>
                                          </p:val>
                                        </p:tav>
                                      </p:tavLst>
                                    </p:anim>
                                    <p:animEffect transition="in" filter="wipe(right)">
                                      <p:cBhvr>
                                        <p:cTn id="8" dur="1000"/>
                                        <p:tgtEl>
                                          <p:spTgt spid="8"/>
                                        </p:tgtEl>
                                      </p:cBhvr>
                                    </p:animEffect>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p:tgtEl>
                                          <p:spTgt spid="9"/>
                                        </p:tgtEl>
                                        <p:attrNameLst>
                                          <p:attrName>ppt_x</p:attrName>
                                        </p:attrNameLst>
                                      </p:cBhvr>
                                      <p:tavLst>
                                        <p:tav tm="0">
                                          <p:val>
                                            <p:strVal val="#ppt_x-#ppt_w*1.125000"/>
                                          </p:val>
                                        </p:tav>
                                        <p:tav tm="100000">
                                          <p:val>
                                            <p:strVal val="#ppt_x"/>
                                          </p:val>
                                        </p:tav>
                                      </p:tavLst>
                                    </p:anim>
                                    <p:animEffect transition="in" filter="wipe(right)">
                                      <p:cBhvr>
                                        <p:cTn id="13" dur="1000"/>
                                        <p:tgtEl>
                                          <p:spTgt spid="9"/>
                                        </p:tgtEl>
                                      </p:cBhvr>
                                    </p:animEffect>
                                  </p:childTnLst>
                                </p:cTn>
                              </p:par>
                            </p:childTnLst>
                          </p:cTn>
                        </p:par>
                        <p:par>
                          <p:cTn id="14" fill="hold">
                            <p:stCondLst>
                              <p:cond delay="2000"/>
                            </p:stCondLst>
                            <p:childTnLst>
                              <p:par>
                                <p:cTn id="15" presetID="1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p:tgtEl>
                                          <p:spTgt spid="10"/>
                                        </p:tgtEl>
                                        <p:attrNameLst>
                                          <p:attrName>ppt_x</p:attrName>
                                        </p:attrNameLst>
                                      </p:cBhvr>
                                      <p:tavLst>
                                        <p:tav tm="0">
                                          <p:val>
                                            <p:strVal val="#ppt_x-#ppt_w*1.125000"/>
                                          </p:val>
                                        </p:tav>
                                        <p:tav tm="100000">
                                          <p:val>
                                            <p:strVal val="#ppt_x"/>
                                          </p:val>
                                        </p:tav>
                                      </p:tavLst>
                                    </p:anim>
                                    <p:animEffect transition="in" filter="wipe(right)">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9 Ways to Fix the Zoom Share Screen Not Working - Pletaura">
            <a:extLst>
              <a:ext uri="{FF2B5EF4-FFF2-40B4-BE49-F238E27FC236}">
                <a16:creationId xmlns:a16="http://schemas.microsoft.com/office/drawing/2014/main" id="{AE089C21-0E81-9971-94EA-9FFCDD83B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0"/>
            <a:ext cx="107981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A3EA59-5067-CC62-AC07-C4B8F0B11C69}"/>
              </a:ext>
            </a:extLst>
          </p:cNvPr>
          <p:cNvPicPr>
            <a:picLocks noChangeAspect="1"/>
          </p:cNvPicPr>
          <p:nvPr/>
        </p:nvPicPr>
        <p:blipFill>
          <a:blip r:embed="rId4"/>
          <a:stretch>
            <a:fillRect/>
          </a:stretch>
        </p:blipFill>
        <p:spPr>
          <a:xfrm>
            <a:off x="1080911" y="1004048"/>
            <a:ext cx="8921046" cy="5031535"/>
          </a:xfrm>
          <a:prstGeom prst="rect">
            <a:avLst/>
          </a:prstGeom>
        </p:spPr>
      </p:pic>
      <p:pic>
        <p:nvPicPr>
          <p:cNvPr id="5" name="Picture 4">
            <a:extLst>
              <a:ext uri="{FF2B5EF4-FFF2-40B4-BE49-F238E27FC236}">
                <a16:creationId xmlns:a16="http://schemas.microsoft.com/office/drawing/2014/main" id="{DF97A535-866F-4B78-5602-B42C4FB0192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149591" y="1004048"/>
            <a:ext cx="1104900" cy="1420586"/>
          </a:xfrm>
          <a:prstGeom prst="rect">
            <a:avLst/>
          </a:prstGeom>
        </p:spPr>
      </p:pic>
      <p:pic>
        <p:nvPicPr>
          <p:cNvPr id="6" name="Picture 5">
            <a:extLst>
              <a:ext uri="{FF2B5EF4-FFF2-40B4-BE49-F238E27FC236}">
                <a16:creationId xmlns:a16="http://schemas.microsoft.com/office/drawing/2014/main" id="{4823B37C-2D11-5126-0A6B-8AE48D76EEE8}"/>
              </a:ext>
            </a:extLst>
          </p:cNvPr>
          <p:cNvPicPr>
            <a:picLocks noChangeAspect="1"/>
          </p:cNvPicPr>
          <p:nvPr/>
        </p:nvPicPr>
        <p:blipFill>
          <a:blip r:embed="rId6"/>
          <a:stretch>
            <a:fillRect/>
          </a:stretch>
        </p:blipFill>
        <p:spPr>
          <a:xfrm>
            <a:off x="10178017" y="2424634"/>
            <a:ext cx="1073276" cy="2184400"/>
          </a:xfrm>
          <a:prstGeom prst="rect">
            <a:avLst/>
          </a:prstGeom>
        </p:spPr>
      </p:pic>
    </p:spTree>
    <p:extLst>
      <p:ext uri="{BB962C8B-B14F-4D97-AF65-F5344CB8AC3E}">
        <p14:creationId xmlns:p14="http://schemas.microsoft.com/office/powerpoint/2010/main" val="57615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327CE-FDDF-89D0-F20B-7B8CC2247E0F}"/>
              </a:ext>
            </a:extLst>
          </p:cNvPr>
          <p:cNvSpPr>
            <a:spLocks noGrp="1"/>
          </p:cNvSpPr>
          <p:nvPr>
            <p:ph idx="1"/>
          </p:nvPr>
        </p:nvSpPr>
        <p:spPr/>
        <p:txBody>
          <a:bodyPr>
            <a:normAutofit/>
          </a:bodyPr>
          <a:lstStyle/>
          <a:p>
            <a:r>
              <a:rPr lang="en-US" b="1" dirty="0">
                <a:solidFill>
                  <a:srgbClr val="A80532"/>
                </a:solidFill>
              </a:rPr>
              <a:t>Visa Waiver Program </a:t>
            </a:r>
            <a:r>
              <a:rPr lang="en-US" dirty="0"/>
              <a:t>permits travel to the U.S. </a:t>
            </a:r>
            <a:r>
              <a:rPr lang="en-US" u="sng" dirty="0"/>
              <a:t>without a visa</a:t>
            </a:r>
          </a:p>
          <a:p>
            <a:pPr lvl="1"/>
            <a:r>
              <a:rPr lang="en-US" dirty="0"/>
              <a:t>Significantly simplifies the process for entering the USA (up to 90 days)</a:t>
            </a:r>
          </a:p>
        </p:txBody>
      </p:sp>
      <p:sp>
        <p:nvSpPr>
          <p:cNvPr id="3" name="Slide Number Placeholder 2">
            <a:extLst>
              <a:ext uri="{FF2B5EF4-FFF2-40B4-BE49-F238E27FC236}">
                <a16:creationId xmlns:a16="http://schemas.microsoft.com/office/drawing/2014/main" id="{323158D7-7734-C7D6-CF16-3301C5F04246}"/>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30</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5CD7D3D4-115F-4AD7-C39C-949345F9576C}"/>
              </a:ext>
            </a:extLst>
          </p:cNvPr>
          <p:cNvSpPr>
            <a:spLocks noGrp="1"/>
          </p:cNvSpPr>
          <p:nvPr>
            <p:ph type="title"/>
          </p:nvPr>
        </p:nvSpPr>
        <p:spPr/>
        <p:txBody>
          <a:bodyPr/>
          <a:lstStyle/>
          <a:p>
            <a:r>
              <a:rPr lang="en-US" dirty="0"/>
              <a:t>Empirical setting: </a:t>
            </a:r>
            <a:r>
              <a:rPr lang="en-US" dirty="0">
                <a:solidFill>
                  <a:srgbClr val="A80532"/>
                </a:solidFill>
              </a:rPr>
              <a:t>U.S. Visa Waiver Program (VWP)</a:t>
            </a:r>
          </a:p>
        </p:txBody>
      </p:sp>
      <p:sp>
        <p:nvSpPr>
          <p:cNvPr id="12" name="TextBox 11">
            <a:extLst>
              <a:ext uri="{FF2B5EF4-FFF2-40B4-BE49-F238E27FC236}">
                <a16:creationId xmlns:a16="http://schemas.microsoft.com/office/drawing/2014/main" id="{89153917-80CC-969B-5CE4-356BAFFD8A15}"/>
              </a:ext>
            </a:extLst>
          </p:cNvPr>
          <p:cNvSpPr txBox="1"/>
          <p:nvPr/>
        </p:nvSpPr>
        <p:spPr>
          <a:xfrm>
            <a:off x="1504414" y="6437735"/>
            <a:ext cx="2959639" cy="369332"/>
          </a:xfrm>
          <a:prstGeom prst="rect">
            <a:avLst/>
          </a:prstGeom>
          <a:noFill/>
        </p:spPr>
        <p:txBody>
          <a:bodyPr wrap="square">
            <a:spAutoFit/>
          </a:bodyPr>
          <a:lstStyle/>
          <a:p>
            <a:pPr algn="ctr"/>
            <a:r>
              <a:rPr lang="en-US" b="1" dirty="0">
                <a:solidFill>
                  <a:srgbClr val="202124"/>
                </a:solidFill>
                <a:effectLst/>
                <a:latin typeface="PF Das Grotesk Pro" panose="02000506040000020004" pitchFamily="2" charset="0"/>
              </a:rPr>
              <a:t>South Korea (VWP: 2008)</a:t>
            </a:r>
            <a:endParaRPr lang="en-US" b="1" dirty="0">
              <a:latin typeface="PF Das Grotesk Pro" panose="02000506040000020004" pitchFamily="2" charset="0"/>
            </a:endParaRPr>
          </a:p>
        </p:txBody>
      </p:sp>
      <p:sp>
        <p:nvSpPr>
          <p:cNvPr id="13" name="TextBox 12">
            <a:extLst>
              <a:ext uri="{FF2B5EF4-FFF2-40B4-BE49-F238E27FC236}">
                <a16:creationId xmlns:a16="http://schemas.microsoft.com/office/drawing/2014/main" id="{CD1B6119-525E-C40B-77B1-873868AD2C9C}"/>
              </a:ext>
            </a:extLst>
          </p:cNvPr>
          <p:cNvSpPr txBox="1"/>
          <p:nvPr/>
        </p:nvSpPr>
        <p:spPr>
          <a:xfrm>
            <a:off x="7011127" y="6437735"/>
            <a:ext cx="2959639" cy="369332"/>
          </a:xfrm>
          <a:prstGeom prst="rect">
            <a:avLst/>
          </a:prstGeom>
          <a:noFill/>
        </p:spPr>
        <p:txBody>
          <a:bodyPr wrap="square">
            <a:spAutoFit/>
          </a:bodyPr>
          <a:lstStyle/>
          <a:p>
            <a:pPr algn="ctr"/>
            <a:r>
              <a:rPr lang="en-US" b="1" dirty="0">
                <a:solidFill>
                  <a:srgbClr val="202124"/>
                </a:solidFill>
                <a:effectLst/>
                <a:latin typeface="PF Das Grotesk Pro" panose="02000506040000020004" pitchFamily="2" charset="0"/>
              </a:rPr>
              <a:t>All VWP Countries (2000-)</a:t>
            </a:r>
            <a:endParaRPr lang="en-US" b="1" dirty="0">
              <a:latin typeface="PF Das Grotesk Pro" panose="02000506040000020004" pitchFamily="2" charset="0"/>
            </a:endParaRPr>
          </a:p>
        </p:txBody>
      </p:sp>
      <p:pic>
        <p:nvPicPr>
          <p:cNvPr id="6" name="Graphic 5">
            <a:extLst>
              <a:ext uri="{FF2B5EF4-FFF2-40B4-BE49-F238E27FC236}">
                <a16:creationId xmlns:a16="http://schemas.microsoft.com/office/drawing/2014/main" id="{2214A7E5-8C6D-6ED6-62B3-8503C851A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4947" y="2322935"/>
            <a:ext cx="4572000" cy="4114800"/>
          </a:xfrm>
          <a:prstGeom prst="rect">
            <a:avLst/>
          </a:prstGeom>
        </p:spPr>
      </p:pic>
      <p:pic>
        <p:nvPicPr>
          <p:cNvPr id="8" name="Graphic 7">
            <a:extLst>
              <a:ext uri="{FF2B5EF4-FFF2-40B4-BE49-F238E27FC236}">
                <a16:creationId xmlns:a16="http://schemas.microsoft.com/office/drawing/2014/main" id="{0D0E3828-BE57-81F4-34CE-284CE86B61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0512" y="2322935"/>
            <a:ext cx="4572000" cy="4114800"/>
          </a:xfrm>
          <a:prstGeom prst="rect">
            <a:avLst/>
          </a:prstGeom>
        </p:spPr>
      </p:pic>
      <p:sp>
        <p:nvSpPr>
          <p:cNvPr id="14" name="Rectangle 13">
            <a:extLst>
              <a:ext uri="{FF2B5EF4-FFF2-40B4-BE49-F238E27FC236}">
                <a16:creationId xmlns:a16="http://schemas.microsoft.com/office/drawing/2014/main" id="{2C4CCD4A-9373-B3F7-817C-C313E3605BB8}"/>
              </a:ext>
            </a:extLst>
          </p:cNvPr>
          <p:cNvSpPr/>
          <p:nvPr/>
        </p:nvSpPr>
        <p:spPr>
          <a:xfrm>
            <a:off x="2984234" y="2147296"/>
            <a:ext cx="2607097" cy="3685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
        <p:nvSpPr>
          <p:cNvPr id="15" name="Rectangle 14">
            <a:extLst>
              <a:ext uri="{FF2B5EF4-FFF2-40B4-BE49-F238E27FC236}">
                <a16:creationId xmlns:a16="http://schemas.microsoft.com/office/drawing/2014/main" id="{7B75696B-7F62-F197-CFE8-938DABA957AE}"/>
              </a:ext>
            </a:extLst>
          </p:cNvPr>
          <p:cNvSpPr/>
          <p:nvPr/>
        </p:nvSpPr>
        <p:spPr>
          <a:xfrm>
            <a:off x="8212859" y="2322936"/>
            <a:ext cx="2743200" cy="3548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Tree>
    <p:extLst>
      <p:ext uri="{BB962C8B-B14F-4D97-AF65-F5344CB8AC3E}">
        <p14:creationId xmlns:p14="http://schemas.microsoft.com/office/powerpoint/2010/main" val="29211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8" fill="hold" grpId="0" nodeType="clickEffect">
                                  <p:stCondLst>
                                    <p:cond delay="0"/>
                                  </p:stCondLst>
                                  <p:childTnLst>
                                    <p:animEffect transition="out" filter="wipe(left)">
                                      <p:cBhvr>
                                        <p:cTn id="13" dur="1500"/>
                                        <p:tgtEl>
                                          <p:spTgt spid="14"/>
                                        </p:tgtEl>
                                      </p:cBhvr>
                                    </p:animEffect>
                                    <p:set>
                                      <p:cBhvr>
                                        <p:cTn id="14" dur="1" fill="hold">
                                          <p:stCondLst>
                                            <p:cond delay="1499"/>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1500"/>
                                        <p:tgtEl>
                                          <p:spTgt spid="15"/>
                                        </p:tgtEl>
                                      </p:cBhvr>
                                    </p:animEffect>
                                    <p:set>
                                      <p:cBhvr>
                                        <p:cTn id="26" dur="1" fill="hold">
                                          <p:stCondLst>
                                            <p:cond delay="1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ECA5FD-3E07-780B-C0D8-661CD8B51280}"/>
              </a:ext>
            </a:extLst>
          </p:cNvPr>
          <p:cNvSpPr>
            <a:spLocks noGrp="1"/>
          </p:cNvSpPr>
          <p:nvPr>
            <p:ph idx="1"/>
          </p:nvPr>
        </p:nvSpPr>
        <p:spPr/>
        <p:txBody>
          <a:bodyPr/>
          <a:lstStyle/>
          <a:p>
            <a:r>
              <a:rPr lang="en-US" dirty="0"/>
              <a:t>Global pharmaceutical industry (known to have a global R&amp;D footprint)</a:t>
            </a:r>
          </a:p>
        </p:txBody>
      </p:sp>
      <p:sp>
        <p:nvSpPr>
          <p:cNvPr id="3" name="Slide Number Placeholder 2">
            <a:extLst>
              <a:ext uri="{FF2B5EF4-FFF2-40B4-BE49-F238E27FC236}">
                <a16:creationId xmlns:a16="http://schemas.microsoft.com/office/drawing/2014/main" id="{B39C5FC6-3609-AB5E-FF32-4D5F970A9437}"/>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31</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4FEA9303-A9AC-5A71-17D4-B4C087BDD97F}"/>
              </a:ext>
            </a:extLst>
          </p:cNvPr>
          <p:cNvSpPr>
            <a:spLocks noGrp="1"/>
          </p:cNvSpPr>
          <p:nvPr>
            <p:ph type="title"/>
          </p:nvPr>
        </p:nvSpPr>
        <p:spPr/>
        <p:txBody>
          <a:bodyPr/>
          <a:lstStyle/>
          <a:p>
            <a:r>
              <a:rPr lang="en-US" dirty="0"/>
              <a:t>Data and variables</a:t>
            </a:r>
          </a:p>
        </p:txBody>
      </p:sp>
      <p:graphicFrame>
        <p:nvGraphicFramePr>
          <p:cNvPr id="5" name="Table 6">
            <a:extLst>
              <a:ext uri="{FF2B5EF4-FFF2-40B4-BE49-F238E27FC236}">
                <a16:creationId xmlns:a16="http://schemas.microsoft.com/office/drawing/2014/main" id="{D5508F4F-69CF-FDE2-5E9F-AAD13C70E8FA}"/>
              </a:ext>
            </a:extLst>
          </p:cNvPr>
          <p:cNvGraphicFramePr>
            <a:graphicFrameLocks/>
          </p:cNvGraphicFramePr>
          <p:nvPr>
            <p:extLst>
              <p:ext uri="{D42A27DB-BD31-4B8C-83A1-F6EECF244321}">
                <p14:modId xmlns:p14="http://schemas.microsoft.com/office/powerpoint/2010/main" val="699929634"/>
              </p:ext>
            </p:extLst>
          </p:nvPr>
        </p:nvGraphicFramePr>
        <p:xfrm>
          <a:off x="475071" y="1756865"/>
          <a:ext cx="11241858" cy="4639678"/>
        </p:xfrm>
        <a:graphic>
          <a:graphicData uri="http://schemas.openxmlformats.org/drawingml/2006/table">
            <a:tbl>
              <a:tblPr firstRow="1" bandRow="1">
                <a:tableStyleId>{F5AB1C69-6EDB-4FF4-983F-18BD219EF322}</a:tableStyleId>
              </a:tblPr>
              <a:tblGrid>
                <a:gridCol w="2369695">
                  <a:extLst>
                    <a:ext uri="{9D8B030D-6E8A-4147-A177-3AD203B41FA5}">
                      <a16:colId xmlns:a16="http://schemas.microsoft.com/office/drawing/2014/main" val="4198820768"/>
                    </a:ext>
                  </a:extLst>
                </a:gridCol>
                <a:gridCol w="1633928">
                  <a:extLst>
                    <a:ext uri="{9D8B030D-6E8A-4147-A177-3AD203B41FA5}">
                      <a16:colId xmlns:a16="http://schemas.microsoft.com/office/drawing/2014/main" val="1035721651"/>
                    </a:ext>
                  </a:extLst>
                </a:gridCol>
                <a:gridCol w="7238235">
                  <a:extLst>
                    <a:ext uri="{9D8B030D-6E8A-4147-A177-3AD203B41FA5}">
                      <a16:colId xmlns:a16="http://schemas.microsoft.com/office/drawing/2014/main" val="2741684201"/>
                    </a:ext>
                  </a:extLst>
                </a:gridCol>
              </a:tblGrid>
              <a:tr h="402958">
                <a:tc>
                  <a:txBody>
                    <a:bodyPr/>
                    <a:lstStyle/>
                    <a:p>
                      <a:r>
                        <a:rPr lang="en-US" sz="2000" b="1" dirty="0">
                          <a:latin typeface="PF Das Grotesk Pro" panose="02000506040000020004" pitchFamily="2" charset="0"/>
                        </a:rPr>
                        <a:t>Data</a:t>
                      </a:r>
                      <a:endParaRPr lang="en-US" sz="2000" b="1" i="0" dirty="0">
                        <a:latin typeface="PF Das Grotesk Pro" panose="02000506040000020004" pitchFamily="2" charset="0"/>
                      </a:endParaRPr>
                    </a:p>
                  </a:txBody>
                  <a:tcPr/>
                </a:tc>
                <a:tc>
                  <a:txBody>
                    <a:bodyPr/>
                    <a:lstStyle/>
                    <a:p>
                      <a:r>
                        <a:rPr lang="en-US" sz="2000" b="1" dirty="0">
                          <a:latin typeface="PF Das Grotesk Pro" panose="02000506040000020004" pitchFamily="2" charset="0"/>
                        </a:rPr>
                        <a:t>Source</a:t>
                      </a:r>
                      <a:endParaRPr lang="en-US" sz="2000" b="1" i="0" dirty="0">
                        <a:latin typeface="PF Das Grotesk Pro" panose="02000506040000020004" pitchFamily="2" charset="0"/>
                      </a:endParaRPr>
                    </a:p>
                  </a:txBody>
                  <a:tcPr/>
                </a:tc>
                <a:tc>
                  <a:txBody>
                    <a:bodyPr/>
                    <a:lstStyle/>
                    <a:p>
                      <a:r>
                        <a:rPr lang="en-US" sz="2000" b="1" dirty="0">
                          <a:latin typeface="PF Das Grotesk Pro" panose="02000506040000020004" pitchFamily="2" charset="0"/>
                        </a:rPr>
                        <a:t>Description</a:t>
                      </a:r>
                      <a:endParaRPr lang="en-US" sz="2000" b="1" i="0" dirty="0">
                        <a:latin typeface="PF Das Grotesk Pro" panose="02000506040000020004" pitchFamily="2" charset="0"/>
                      </a:endParaRPr>
                    </a:p>
                  </a:txBody>
                  <a:tcPr/>
                </a:tc>
                <a:extLst>
                  <a:ext uri="{0D108BD9-81ED-4DB2-BD59-A6C34878D82A}">
                    <a16:rowId xmlns:a16="http://schemas.microsoft.com/office/drawing/2014/main" val="3615112720"/>
                  </a:ext>
                </a:extLst>
              </a:tr>
              <a:tr h="402958">
                <a:tc>
                  <a:txBody>
                    <a:bodyPr/>
                    <a:lstStyle/>
                    <a:p>
                      <a:r>
                        <a:rPr lang="en-US" sz="2000" b="0" dirty="0">
                          <a:latin typeface="PF Das Grotesk Pro" panose="02000506040000020004" pitchFamily="2" charset="0"/>
                        </a:rPr>
                        <a:t>Sample company selection</a:t>
                      </a:r>
                      <a:endParaRPr lang="en-US" sz="2000" b="0" i="0" dirty="0">
                        <a:latin typeface="PF Das Grotesk Pro" panose="02000506040000020004" pitchFamily="2" charset="0"/>
                      </a:endParaRPr>
                    </a:p>
                  </a:txBody>
                  <a:tcPr/>
                </a:tc>
                <a:tc>
                  <a:txBody>
                    <a:bodyPr/>
                    <a:lstStyle/>
                    <a:p>
                      <a:r>
                        <a:rPr lang="en-US" sz="2000" b="0" dirty="0" err="1">
                          <a:latin typeface="PF Das Grotesk Pro" panose="02000506040000020004" pitchFamily="2" charset="0"/>
                        </a:rPr>
                        <a:t>Compustat</a:t>
                      </a:r>
                      <a:endParaRPr lang="en-US" sz="2000" dirty="0">
                        <a:latin typeface="PF Das Grotesk Pro" panose="02000506040000020004" pitchFamily="2" charset="0"/>
                      </a:endParaRPr>
                    </a:p>
                  </a:txBody>
                  <a:tcPr/>
                </a:tc>
                <a:tc>
                  <a:txBody>
                    <a:bodyPr/>
                    <a:lstStyle/>
                    <a:p>
                      <a:r>
                        <a:rPr lang="en-US" sz="2000" b="0" dirty="0">
                          <a:latin typeface="PF Das Grotesk Pro" panose="02000506040000020004" pitchFamily="2" charset="0"/>
                        </a:rPr>
                        <a:t>Focus on all firms SIC codes 2833-36</a:t>
                      </a:r>
                      <a:endParaRPr lang="en-US" sz="2000" b="0" i="0" dirty="0">
                        <a:latin typeface="PF Das Grotesk Pro" panose="02000506040000020004" pitchFamily="2" charset="0"/>
                      </a:endParaRPr>
                    </a:p>
                  </a:txBody>
                  <a:tcPr/>
                </a:tc>
                <a:extLst>
                  <a:ext uri="{0D108BD9-81ED-4DB2-BD59-A6C34878D82A}">
                    <a16:rowId xmlns:a16="http://schemas.microsoft.com/office/drawing/2014/main" val="91719459"/>
                  </a:ext>
                </a:extLst>
              </a:tr>
              <a:tr h="2219032">
                <a:tc>
                  <a:txBody>
                    <a:bodyPr/>
                    <a:lstStyle/>
                    <a:p>
                      <a:r>
                        <a:rPr lang="en-US" sz="2000" b="0" dirty="0">
                          <a:latin typeface="PF Das Grotesk Pro" panose="02000506040000020004" pitchFamily="2" charset="0"/>
                        </a:rPr>
                        <a:t>Invention Variables</a:t>
                      </a:r>
                      <a:endParaRPr lang="en-US" sz="2000" b="0" i="0" dirty="0">
                        <a:latin typeface="PF Das Grotesk Pro" panose="02000506040000020004" pitchFamily="2" charset="0"/>
                      </a:endParaRPr>
                    </a:p>
                  </a:txBody>
                  <a:tcPr/>
                </a:tc>
                <a:tc>
                  <a:txBody>
                    <a:bodyPr/>
                    <a:lstStyle/>
                    <a:p>
                      <a:r>
                        <a:rPr lang="en-US" sz="2000" b="0" dirty="0" err="1">
                          <a:latin typeface="PF Das Grotesk Pro" panose="02000506040000020004" pitchFamily="2" charset="0"/>
                        </a:rPr>
                        <a:t>PatentsView</a:t>
                      </a:r>
                      <a:endParaRPr lang="en-US" sz="2000" dirty="0">
                        <a:latin typeface="PF Das Grotesk Pro" panose="02000506040000020004" pitchFamily="2" charset="0"/>
                      </a:endParaRPr>
                    </a:p>
                  </a:txBody>
                  <a:tcPr/>
                </a:tc>
                <a:tc>
                  <a:txBody>
                    <a:bodyPr/>
                    <a:lstStyle/>
                    <a:p>
                      <a:r>
                        <a:rPr lang="en-US" sz="2000" b="0" dirty="0">
                          <a:latin typeface="PF Das Grotesk Pro" panose="02000506040000020004" pitchFamily="2" charset="0"/>
                        </a:rPr>
                        <a:t>Focus on US patents 1976-2020</a:t>
                      </a:r>
                    </a:p>
                    <a:p>
                      <a:pPr marL="342900" indent="-182880">
                        <a:buFont typeface="Arial" panose="020B0604020202020204" pitchFamily="34" charset="0"/>
                        <a:buChar char="•"/>
                      </a:pPr>
                      <a:r>
                        <a:rPr lang="en-US" altLang="ko-KR" sz="2000" b="1" dirty="0">
                          <a:latin typeface="PF Das Grotesk Pro" panose="02000506040000020004" pitchFamily="2" charset="0"/>
                        </a:rPr>
                        <a:t>Invention</a:t>
                      </a:r>
                      <a:r>
                        <a:rPr lang="ko-KR" altLang="en-US" sz="2000" b="1" dirty="0">
                          <a:latin typeface="PF Das Grotesk Pro" panose="02000506040000020004" pitchFamily="2" charset="0"/>
                        </a:rPr>
                        <a:t> </a:t>
                      </a:r>
                      <a:r>
                        <a:rPr lang="en-US" altLang="ko-KR" sz="2000" b="1" dirty="0">
                          <a:latin typeface="PF Das Grotesk Pro" panose="02000506040000020004" pitchFamily="2" charset="0"/>
                        </a:rPr>
                        <a:t>productivity</a:t>
                      </a:r>
                      <a:r>
                        <a:rPr lang="en-US" sz="2000" b="1" dirty="0">
                          <a:latin typeface="PF Das Grotesk Pro" panose="02000506040000020004" pitchFamily="2" charset="0"/>
                        </a:rPr>
                        <a:t>:</a:t>
                      </a:r>
                      <a:r>
                        <a:rPr lang="en-US" sz="2000" dirty="0">
                          <a:latin typeface="PF Das Grotesk Pro" panose="02000506040000020004" pitchFamily="2" charset="0"/>
                        </a:rPr>
                        <a:t> Number of patents per firm-year</a:t>
                      </a:r>
                    </a:p>
                    <a:p>
                      <a:pPr marL="342900" indent="-182880">
                        <a:buFont typeface="Arial" panose="020B0604020202020204" pitchFamily="34" charset="0"/>
                        <a:buChar char="•"/>
                      </a:pPr>
                      <a:r>
                        <a:rPr lang="en-US" altLang="ko-KR" sz="2000" b="1" dirty="0">
                          <a:latin typeface="PF Das Grotesk Pro" panose="02000506040000020004" pitchFamily="2" charset="0"/>
                        </a:rPr>
                        <a:t>Invention</a:t>
                      </a:r>
                      <a:r>
                        <a:rPr lang="ko-KR" altLang="en-US" sz="2000" b="1" dirty="0">
                          <a:latin typeface="PF Das Grotesk Pro" panose="02000506040000020004" pitchFamily="2" charset="0"/>
                        </a:rPr>
                        <a:t> </a:t>
                      </a:r>
                      <a:r>
                        <a:rPr lang="en-US" altLang="ko-KR" sz="2000" b="1" dirty="0">
                          <a:latin typeface="PF Das Grotesk Pro" panose="02000506040000020004" pitchFamily="2" charset="0"/>
                        </a:rPr>
                        <a:t>s</a:t>
                      </a:r>
                      <a:r>
                        <a:rPr lang="en-US" sz="2000" b="1" dirty="0">
                          <a:latin typeface="PF Das Grotesk Pro" panose="02000506040000020004" pitchFamily="2" charset="0"/>
                        </a:rPr>
                        <a:t>cope:</a:t>
                      </a:r>
                      <a:r>
                        <a:rPr lang="en-US" sz="2000" dirty="0">
                          <a:latin typeface="PF Das Grotesk Pro" panose="02000506040000020004" pitchFamily="2" charset="0"/>
                        </a:rPr>
                        <a:t> Average number of patent technology classes </a:t>
                      </a:r>
                      <a:r>
                        <a:rPr lang="en-US" altLang="ko-KR" sz="2000" b="1" dirty="0">
                          <a:latin typeface="PF Das Grotesk Pro" panose="02000506040000020004" pitchFamily="2" charset="0"/>
                        </a:rPr>
                        <a:t>K</a:t>
                      </a:r>
                      <a:r>
                        <a:rPr lang="en-US" sz="2000" b="1" dirty="0">
                          <a:latin typeface="PF Das Grotesk Pro" panose="02000506040000020004" pitchFamily="2" charset="0"/>
                        </a:rPr>
                        <a:t>nowledge </a:t>
                      </a:r>
                      <a:r>
                        <a:rPr lang="en-US" altLang="ko-KR" sz="2000" b="1" dirty="0">
                          <a:latin typeface="PF Das Grotesk Pro" panose="02000506040000020004" pitchFamily="2" charset="0"/>
                        </a:rPr>
                        <a:t>o</a:t>
                      </a:r>
                      <a:r>
                        <a:rPr lang="en-US" sz="2000" b="1" dirty="0">
                          <a:latin typeface="PF Das Grotesk Pro" panose="02000506040000020004" pitchFamily="2" charset="0"/>
                        </a:rPr>
                        <a:t>verlap: </a:t>
                      </a:r>
                      <a:r>
                        <a:rPr lang="en-US" sz="2000" b="0" dirty="0">
                          <a:latin typeface="PF Das Grotesk Pro" panose="02000506040000020004" pitchFamily="2" charset="0"/>
                        </a:rPr>
                        <a:t>The proportion of patent stocks in the overlapping technology fields (o) between the US and the treated non-US units over all patents</a:t>
                      </a:r>
                      <a:endParaRPr lang="en-US" sz="2000" b="0" strike="sngStrike" dirty="0">
                        <a:latin typeface="PF Das Grotesk Pro" panose="02000506040000020004" pitchFamily="2" charset="0"/>
                      </a:endParaRPr>
                    </a:p>
                    <a:p>
                      <a:pPr marL="342900" indent="-182880">
                        <a:buFont typeface="Arial" panose="020B0604020202020204" pitchFamily="34" charset="0"/>
                        <a:buChar char="•"/>
                      </a:pPr>
                      <a:r>
                        <a:rPr lang="en-US" sz="2000" b="1" dirty="0">
                          <a:latin typeface="PF Das Grotesk Pro" panose="02000506040000020004" pitchFamily="2" charset="0"/>
                        </a:rPr>
                        <a:t>Spoken Language: </a:t>
                      </a:r>
                      <a:r>
                        <a:rPr lang="en-US" sz="2000" b="0" dirty="0">
                          <a:latin typeface="PF Das Grotesk Pro" panose="02000506040000020004" pitchFamily="2" charset="0"/>
                        </a:rPr>
                        <a:t>Indicator =1 if non-US lab primary language is English</a:t>
                      </a:r>
                    </a:p>
                  </a:txBody>
                  <a:tcPr/>
                </a:tc>
                <a:extLst>
                  <a:ext uri="{0D108BD9-81ED-4DB2-BD59-A6C34878D82A}">
                    <a16:rowId xmlns:a16="http://schemas.microsoft.com/office/drawing/2014/main" val="252287810"/>
                  </a:ext>
                </a:extLst>
              </a:tr>
              <a:tr h="894237">
                <a:tc>
                  <a:txBody>
                    <a:bodyPr/>
                    <a:lstStyle/>
                    <a:p>
                      <a:r>
                        <a:rPr lang="en-US" sz="2000" b="0" dirty="0">
                          <a:latin typeface="PF Das Grotesk Pro" panose="02000506040000020004" pitchFamily="2" charset="0"/>
                        </a:rPr>
                        <a:t>Short-term visa waiver Introduction</a:t>
                      </a:r>
                      <a:endParaRPr lang="en-US" sz="2000" b="0" i="0" dirty="0">
                        <a:latin typeface="PF Das Grotesk Pro" panose="02000506040000020004" pitchFamily="2" charset="0"/>
                      </a:endParaRPr>
                    </a:p>
                  </a:txBody>
                  <a:tcPr/>
                </a:tc>
                <a:tc>
                  <a:txBody>
                    <a:bodyPr/>
                    <a:lstStyle/>
                    <a:p>
                      <a:r>
                        <a:rPr lang="en-US" sz="2000" b="0" u="none" strike="noStrike" kern="1200" baseline="0" dirty="0">
                          <a:solidFill>
                            <a:schemeClr val="dk1"/>
                          </a:solidFill>
                          <a:latin typeface="PF Das Grotesk Pro" panose="02000506040000020004" pitchFamily="2" charset="0"/>
                        </a:rPr>
                        <a:t>US Dept of Homeland Security</a:t>
                      </a:r>
                      <a:endParaRPr lang="en-US" sz="2000" dirty="0">
                        <a:latin typeface="PF Das Grotesk Pro" panose="02000506040000020004" pitchFamily="2" charset="0"/>
                      </a:endParaRPr>
                    </a:p>
                  </a:txBody>
                  <a:tcPr/>
                </a:tc>
                <a:tc>
                  <a:txBody>
                    <a:bodyPr/>
                    <a:lstStyle/>
                    <a:p>
                      <a:r>
                        <a:rPr lang="en-US" sz="2000" b="0" dirty="0">
                          <a:latin typeface="PF Das Grotesk Pro" panose="02000506040000020004" pitchFamily="2" charset="0"/>
                        </a:rPr>
                        <a:t>Indicator set to 1 if country of firm’s overseas lab enters the visa waiver program else = 0</a:t>
                      </a:r>
                      <a:endParaRPr lang="en-US" sz="2000" b="0" i="0" dirty="0">
                        <a:latin typeface="PF Das Grotesk Pro" panose="02000506040000020004" pitchFamily="2" charset="0"/>
                      </a:endParaRPr>
                    </a:p>
                  </a:txBody>
                  <a:tcPr/>
                </a:tc>
                <a:extLst>
                  <a:ext uri="{0D108BD9-81ED-4DB2-BD59-A6C34878D82A}">
                    <a16:rowId xmlns:a16="http://schemas.microsoft.com/office/drawing/2014/main" val="2115595995"/>
                  </a:ext>
                </a:extLst>
              </a:tr>
            </a:tbl>
          </a:graphicData>
        </a:graphic>
      </p:graphicFrame>
    </p:spTree>
    <p:extLst>
      <p:ext uri="{BB962C8B-B14F-4D97-AF65-F5344CB8AC3E}">
        <p14:creationId xmlns:p14="http://schemas.microsoft.com/office/powerpoint/2010/main" val="174535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86D826-2CAB-AEEF-36EA-7EF1916B465B}"/>
              </a:ext>
            </a:extLst>
          </p:cNvPr>
          <p:cNvSpPr>
            <a:spLocks noGrp="1"/>
          </p:cNvSpPr>
          <p:nvPr>
            <p:ph idx="1"/>
          </p:nvPr>
        </p:nvSpPr>
        <p:spPr/>
        <p:txBody>
          <a:bodyPr>
            <a:normAutofit/>
          </a:bodyPr>
          <a:lstStyle/>
          <a:p>
            <a:r>
              <a:rPr lang="en-US" b="1" dirty="0"/>
              <a:t>Sample</a:t>
            </a:r>
          </a:p>
          <a:p>
            <a:pPr lvl="1"/>
            <a:r>
              <a:rPr lang="en-US" altLang="ko-KR" dirty="0"/>
              <a:t>533</a:t>
            </a:r>
            <a:r>
              <a:rPr lang="ko-KR" altLang="en-US" dirty="0"/>
              <a:t> </a:t>
            </a:r>
            <a:r>
              <a:rPr lang="en-US" dirty="0"/>
              <a:t>global pharmaceutical firms; </a:t>
            </a:r>
            <a:r>
              <a:rPr lang="en-US" altLang="ko-KR" dirty="0"/>
              <a:t>23,985</a:t>
            </a:r>
            <a:r>
              <a:rPr lang="en-US" dirty="0"/>
              <a:t> firm-year observations</a:t>
            </a:r>
            <a:r>
              <a:rPr lang="ko-KR" altLang="en-US" dirty="0"/>
              <a:t> </a:t>
            </a:r>
            <a:r>
              <a:rPr lang="en-US" altLang="ko-KR" dirty="0"/>
              <a:t>(1976-2020)</a:t>
            </a:r>
            <a:endParaRPr lang="en-US" dirty="0"/>
          </a:p>
          <a:p>
            <a:pPr lvl="1"/>
            <a:endParaRPr lang="en-US" dirty="0"/>
          </a:p>
          <a:p>
            <a:r>
              <a:rPr lang="en-US" b="1" dirty="0"/>
              <a:t>Method</a:t>
            </a:r>
            <a:r>
              <a:rPr lang="en-US" dirty="0"/>
              <a:t>: staggered difference-in-differences</a:t>
            </a:r>
            <a:endParaRPr lang="en-US" sz="1800" dirty="0">
              <a:solidFill>
                <a:schemeClr val="bg1">
                  <a:lumMod val="50000"/>
                </a:schemeClr>
              </a:solidFill>
            </a:endParaRPr>
          </a:p>
          <a:p>
            <a:pPr lvl="1"/>
            <a:r>
              <a:rPr lang="en-US" b="1" dirty="0"/>
              <a:t>Treated group</a:t>
            </a:r>
          </a:p>
          <a:p>
            <a:pPr lvl="2"/>
            <a:r>
              <a:rPr lang="en-US" dirty="0"/>
              <a:t>Firms in the VWP-designated countries </a:t>
            </a:r>
            <a:r>
              <a:rPr lang="en-US" dirty="0">
                <a:solidFill>
                  <a:srgbClr val="A80532"/>
                </a:solidFill>
              </a:rPr>
              <a:t>as they become eligible</a:t>
            </a:r>
            <a:r>
              <a:rPr lang="en-US" dirty="0"/>
              <a:t> (“switchers”)</a:t>
            </a:r>
          </a:p>
          <a:p>
            <a:pPr lvl="1"/>
            <a:r>
              <a:rPr lang="en-US" b="1" dirty="0"/>
              <a:t>Comparison group</a:t>
            </a:r>
            <a:r>
              <a:rPr lang="en-US" dirty="0"/>
              <a:t>: firms for which their non-US labs are in countries</a:t>
            </a:r>
          </a:p>
          <a:p>
            <a:pPr marL="1371600" lvl="2" indent="-457200">
              <a:buFont typeface="+mj-lt"/>
              <a:buAutoNum type="arabicPeriod"/>
            </a:pPr>
            <a:r>
              <a:rPr lang="en-US" dirty="0">
                <a:solidFill>
                  <a:srgbClr val="A80532"/>
                </a:solidFill>
              </a:rPr>
              <a:t>Never</a:t>
            </a:r>
            <a:r>
              <a:rPr lang="en-US" dirty="0"/>
              <a:t> included in the VWP (“never treated”)</a:t>
            </a:r>
          </a:p>
          <a:p>
            <a:pPr marL="1371600" lvl="2" indent="-457200">
              <a:buFont typeface="+mj-lt"/>
              <a:buAutoNum type="arabicPeriod"/>
            </a:pPr>
            <a:r>
              <a:rPr lang="en-US" dirty="0">
                <a:solidFill>
                  <a:srgbClr val="A80532"/>
                </a:solidFill>
              </a:rPr>
              <a:t>Not yet </a:t>
            </a:r>
            <a:r>
              <a:rPr lang="en-US" dirty="0"/>
              <a:t>included in the VWP but eventually included (“not yet treated”)</a:t>
            </a:r>
          </a:p>
          <a:p>
            <a:pPr marL="1371600" lvl="2" indent="-457200">
              <a:buFont typeface="+mj-lt"/>
              <a:buAutoNum type="arabicPeriod"/>
            </a:pPr>
            <a:r>
              <a:rPr lang="en-US" altLang="ko-KR" strike="sngStrike" dirty="0">
                <a:solidFill>
                  <a:srgbClr val="A80532"/>
                </a:solidFill>
              </a:rPr>
              <a:t>Already</a:t>
            </a:r>
            <a:r>
              <a:rPr lang="ko-KR" altLang="en-US" strike="sngStrike" dirty="0"/>
              <a:t> </a:t>
            </a:r>
            <a:r>
              <a:rPr lang="en-US" altLang="ko-KR" strike="sngStrike" dirty="0"/>
              <a:t>included</a:t>
            </a:r>
            <a:r>
              <a:rPr lang="ko-KR" altLang="en-US" strike="sngStrike" dirty="0"/>
              <a:t> </a:t>
            </a:r>
            <a:r>
              <a:rPr lang="en-US" altLang="ko-KR" strike="sngStrike" dirty="0"/>
              <a:t>in</a:t>
            </a:r>
            <a:r>
              <a:rPr lang="ko-KR" altLang="en-US" strike="sngStrike" dirty="0"/>
              <a:t> </a:t>
            </a:r>
            <a:r>
              <a:rPr lang="en-US" altLang="ko-KR" strike="sngStrike" dirty="0"/>
              <a:t>the</a:t>
            </a:r>
            <a:r>
              <a:rPr lang="ko-KR" altLang="en-US" strike="sngStrike" dirty="0"/>
              <a:t> </a:t>
            </a:r>
            <a:r>
              <a:rPr lang="en-US" altLang="ko-KR" strike="sngStrike" dirty="0"/>
              <a:t>VWP (“already treated”)</a:t>
            </a:r>
            <a:endParaRPr lang="en-US" strike="sngStrike" dirty="0"/>
          </a:p>
        </p:txBody>
      </p:sp>
      <p:sp>
        <p:nvSpPr>
          <p:cNvPr id="3" name="Slide Number Placeholder 2">
            <a:extLst>
              <a:ext uri="{FF2B5EF4-FFF2-40B4-BE49-F238E27FC236}">
                <a16:creationId xmlns:a16="http://schemas.microsoft.com/office/drawing/2014/main" id="{22009493-9C14-C994-1BF6-579A1122932D}"/>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32</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6680EC26-7DA3-4FED-D76C-EDBA3A794009}"/>
              </a:ext>
            </a:extLst>
          </p:cNvPr>
          <p:cNvSpPr>
            <a:spLocks noGrp="1"/>
          </p:cNvSpPr>
          <p:nvPr>
            <p:ph type="title"/>
          </p:nvPr>
        </p:nvSpPr>
        <p:spPr/>
        <p:txBody>
          <a:bodyPr/>
          <a:lstStyle/>
          <a:p>
            <a:r>
              <a:rPr lang="en-US" dirty="0"/>
              <a:t>Sample and method</a:t>
            </a:r>
          </a:p>
        </p:txBody>
      </p:sp>
    </p:spTree>
    <p:extLst>
      <p:ext uri="{BB962C8B-B14F-4D97-AF65-F5344CB8AC3E}">
        <p14:creationId xmlns:p14="http://schemas.microsoft.com/office/powerpoint/2010/main" val="207679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86D826-2CAB-AEEF-36EA-7EF1916B465B}"/>
              </a:ext>
            </a:extLst>
          </p:cNvPr>
          <p:cNvSpPr>
            <a:spLocks noGrp="1"/>
          </p:cNvSpPr>
          <p:nvPr>
            <p:ph idx="1"/>
          </p:nvPr>
        </p:nvSpPr>
        <p:spPr/>
        <p:txBody>
          <a:bodyPr>
            <a:normAutofit/>
          </a:bodyPr>
          <a:lstStyle/>
          <a:p>
            <a:r>
              <a:rPr lang="en-US" dirty="0"/>
              <a:t>Problematic under the treatment effect </a:t>
            </a:r>
            <a:r>
              <a:rPr lang="en-US" i="1" dirty="0"/>
              <a:t>heterogeneity</a:t>
            </a:r>
          </a:p>
        </p:txBody>
      </p:sp>
      <p:sp>
        <p:nvSpPr>
          <p:cNvPr id="3" name="Slide Number Placeholder 2">
            <a:extLst>
              <a:ext uri="{FF2B5EF4-FFF2-40B4-BE49-F238E27FC236}">
                <a16:creationId xmlns:a16="http://schemas.microsoft.com/office/drawing/2014/main" id="{22009493-9C14-C994-1BF6-579A1122932D}"/>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33</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6680EC26-7DA3-4FED-D76C-EDBA3A794009}"/>
              </a:ext>
            </a:extLst>
          </p:cNvPr>
          <p:cNvSpPr>
            <a:spLocks noGrp="1"/>
          </p:cNvSpPr>
          <p:nvPr>
            <p:ph type="title"/>
          </p:nvPr>
        </p:nvSpPr>
        <p:spPr/>
        <p:txBody>
          <a:bodyPr/>
          <a:lstStyle/>
          <a:p>
            <a:r>
              <a:rPr lang="en-US" altLang="ko-KR" dirty="0"/>
              <a:t>Staggered</a:t>
            </a:r>
            <a:r>
              <a:rPr lang="ko-KR" altLang="en-US" dirty="0"/>
              <a:t> </a:t>
            </a:r>
            <a:r>
              <a:rPr lang="en-US" altLang="ko-KR" dirty="0"/>
              <a:t>DID</a:t>
            </a:r>
            <a:r>
              <a:rPr lang="ko-KR" altLang="en-US" dirty="0"/>
              <a:t> </a:t>
            </a:r>
            <a:r>
              <a:rPr lang="en-US" altLang="ko-KR" dirty="0"/>
              <a:t>with</a:t>
            </a:r>
            <a:r>
              <a:rPr lang="ko-KR" altLang="en-US" dirty="0"/>
              <a:t> </a:t>
            </a:r>
            <a:r>
              <a:rPr lang="en-US" altLang="ko-KR" dirty="0"/>
              <a:t>TWFE</a:t>
            </a:r>
            <a:endParaRPr lang="en-US" dirty="0"/>
          </a:p>
        </p:txBody>
      </p:sp>
      <p:pic>
        <p:nvPicPr>
          <p:cNvPr id="5" name="Picture 4">
            <a:extLst>
              <a:ext uri="{FF2B5EF4-FFF2-40B4-BE49-F238E27FC236}">
                <a16:creationId xmlns:a16="http://schemas.microsoft.com/office/drawing/2014/main" id="{A4504669-731E-671A-2D0C-450A7E52D60D}"/>
              </a:ext>
            </a:extLst>
          </p:cNvPr>
          <p:cNvPicPr>
            <a:picLocks noChangeAspect="1"/>
          </p:cNvPicPr>
          <p:nvPr/>
        </p:nvPicPr>
        <p:blipFill>
          <a:blip r:embed="rId2"/>
          <a:stretch>
            <a:fillRect/>
          </a:stretch>
        </p:blipFill>
        <p:spPr>
          <a:xfrm>
            <a:off x="841703" y="1742447"/>
            <a:ext cx="7102154" cy="4971508"/>
          </a:xfrm>
          <a:prstGeom prst="rect">
            <a:avLst/>
          </a:prstGeom>
        </p:spPr>
      </p:pic>
      <p:sp>
        <p:nvSpPr>
          <p:cNvPr id="7" name="TextBox 6">
            <a:extLst>
              <a:ext uri="{FF2B5EF4-FFF2-40B4-BE49-F238E27FC236}">
                <a16:creationId xmlns:a16="http://schemas.microsoft.com/office/drawing/2014/main" id="{E4F7F1A3-1579-3557-81DF-1D8F05888B53}"/>
              </a:ext>
            </a:extLst>
          </p:cNvPr>
          <p:cNvSpPr txBox="1"/>
          <p:nvPr/>
        </p:nvSpPr>
        <p:spPr>
          <a:xfrm>
            <a:off x="8193246" y="3821028"/>
            <a:ext cx="3157051" cy="430887"/>
          </a:xfrm>
          <a:prstGeom prst="rect">
            <a:avLst/>
          </a:prstGeom>
          <a:noFill/>
        </p:spPr>
        <p:txBody>
          <a:bodyPr wrap="square">
            <a:spAutoFit/>
          </a:bodyPr>
          <a:lstStyle/>
          <a:p>
            <a:r>
              <a:rPr lang="en-US" sz="2200" b="1" dirty="0">
                <a:latin typeface="PF Das Grotesk Pro" panose="02000506040000020004" pitchFamily="2" charset="0"/>
              </a:rPr>
              <a:t>Goodman-Bacon (2021)</a:t>
            </a:r>
            <a:endParaRPr lang="en-US" sz="2200" b="1" strike="sngStrike" dirty="0">
              <a:latin typeface="PF Das Grotesk Pro" panose="02000506040000020004" pitchFamily="2" charset="0"/>
            </a:endParaRPr>
          </a:p>
        </p:txBody>
      </p:sp>
    </p:spTree>
    <p:extLst>
      <p:ext uri="{BB962C8B-B14F-4D97-AF65-F5344CB8AC3E}">
        <p14:creationId xmlns:p14="http://schemas.microsoft.com/office/powerpoint/2010/main" val="224094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86D826-2CAB-AEEF-36EA-7EF1916B465B}"/>
              </a:ext>
            </a:extLst>
          </p:cNvPr>
          <p:cNvSpPr>
            <a:spLocks noGrp="1"/>
          </p:cNvSpPr>
          <p:nvPr>
            <p:ph idx="1"/>
          </p:nvPr>
        </p:nvSpPr>
        <p:spPr/>
        <p:txBody>
          <a:bodyPr>
            <a:normAutofit/>
          </a:bodyPr>
          <a:lstStyle/>
          <a:p>
            <a:r>
              <a:rPr lang="en-US" dirty="0"/>
              <a:t>Alternative estimators:</a:t>
            </a:r>
          </a:p>
          <a:p>
            <a:pPr lvl="1"/>
            <a:r>
              <a:rPr lang="en-US" dirty="0"/>
              <a:t>Callaway and </a:t>
            </a:r>
            <a:r>
              <a:rPr lang="en-US" dirty="0" err="1"/>
              <a:t>Sant’Anna</a:t>
            </a:r>
            <a:r>
              <a:rPr lang="en-US" dirty="0"/>
              <a:t> (2021)</a:t>
            </a:r>
          </a:p>
          <a:p>
            <a:pPr lvl="1"/>
            <a:r>
              <a:rPr lang="en-US" dirty="0"/>
              <a:t>Sun and Abraham (2021)</a:t>
            </a:r>
          </a:p>
          <a:p>
            <a:pPr lvl="1"/>
            <a:r>
              <a:rPr lang="en-US" dirty="0"/>
              <a:t>and more</a:t>
            </a:r>
          </a:p>
          <a:p>
            <a:pPr lvl="1"/>
            <a:endParaRPr lang="en-US" dirty="0"/>
          </a:p>
        </p:txBody>
      </p:sp>
      <p:sp>
        <p:nvSpPr>
          <p:cNvPr id="3" name="Slide Number Placeholder 2">
            <a:extLst>
              <a:ext uri="{FF2B5EF4-FFF2-40B4-BE49-F238E27FC236}">
                <a16:creationId xmlns:a16="http://schemas.microsoft.com/office/drawing/2014/main" id="{22009493-9C14-C994-1BF6-579A1122932D}"/>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34</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6680EC26-7DA3-4FED-D76C-EDBA3A794009}"/>
              </a:ext>
            </a:extLst>
          </p:cNvPr>
          <p:cNvSpPr>
            <a:spLocks noGrp="1"/>
          </p:cNvSpPr>
          <p:nvPr>
            <p:ph type="title"/>
          </p:nvPr>
        </p:nvSpPr>
        <p:spPr/>
        <p:txBody>
          <a:bodyPr/>
          <a:lstStyle/>
          <a:p>
            <a:r>
              <a:rPr lang="en-US" dirty="0"/>
              <a:t>Sample and method</a:t>
            </a:r>
          </a:p>
        </p:txBody>
      </p:sp>
      <p:pic>
        <p:nvPicPr>
          <p:cNvPr id="5" name="Picture 4">
            <a:extLst>
              <a:ext uri="{FF2B5EF4-FFF2-40B4-BE49-F238E27FC236}">
                <a16:creationId xmlns:a16="http://schemas.microsoft.com/office/drawing/2014/main" id="{BEB72FA0-5E2C-D27E-2998-E4247F0C95C7}"/>
              </a:ext>
            </a:extLst>
          </p:cNvPr>
          <p:cNvPicPr>
            <a:picLocks noChangeAspect="1"/>
          </p:cNvPicPr>
          <p:nvPr/>
        </p:nvPicPr>
        <p:blipFill>
          <a:blip r:embed="rId2"/>
          <a:stretch>
            <a:fillRect/>
          </a:stretch>
        </p:blipFill>
        <p:spPr>
          <a:xfrm>
            <a:off x="5424627" y="1202365"/>
            <a:ext cx="6505529" cy="5147142"/>
          </a:xfrm>
          <a:prstGeom prst="rect">
            <a:avLst/>
          </a:prstGeom>
          <a:ln>
            <a:solidFill>
              <a:schemeClr val="tx1"/>
            </a:solidFill>
          </a:ln>
        </p:spPr>
      </p:pic>
    </p:spTree>
    <p:extLst>
      <p:ext uri="{BB962C8B-B14F-4D97-AF65-F5344CB8AC3E}">
        <p14:creationId xmlns:p14="http://schemas.microsoft.com/office/powerpoint/2010/main" val="20777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502A78-37B6-6DBB-0584-24A186470E12}"/>
              </a:ext>
            </a:extLst>
          </p:cNvPr>
          <p:cNvPicPr>
            <a:picLocks noChangeAspect="1"/>
          </p:cNvPicPr>
          <p:nvPr/>
        </p:nvPicPr>
        <p:blipFill>
          <a:blip r:embed="rId2"/>
          <a:stretch>
            <a:fillRect/>
          </a:stretch>
        </p:blipFill>
        <p:spPr>
          <a:xfrm>
            <a:off x="733846" y="1795577"/>
            <a:ext cx="10942202" cy="4636379"/>
          </a:xfrm>
          <a:prstGeom prst="rect">
            <a:avLst/>
          </a:prstGeom>
        </p:spPr>
      </p:pic>
      <p:sp>
        <p:nvSpPr>
          <p:cNvPr id="2" name="Content Placeholder 1">
            <a:extLst>
              <a:ext uri="{FF2B5EF4-FFF2-40B4-BE49-F238E27FC236}">
                <a16:creationId xmlns:a16="http://schemas.microsoft.com/office/drawing/2014/main" id="{B2506F65-AD3D-5734-E656-FBB8AE183434}"/>
              </a:ext>
            </a:extLst>
          </p:cNvPr>
          <p:cNvSpPr>
            <a:spLocks noGrp="1"/>
          </p:cNvSpPr>
          <p:nvPr>
            <p:ph idx="1"/>
          </p:nvPr>
        </p:nvSpPr>
        <p:spPr/>
        <p:txBody>
          <a:bodyPr/>
          <a:lstStyle/>
          <a:p>
            <a:r>
              <a:rPr lang="en-US" dirty="0"/>
              <a:t>Easier short-term migration increased invention </a:t>
            </a:r>
            <a:r>
              <a:rPr lang="en-US" dirty="0">
                <a:solidFill>
                  <a:srgbClr val="A80532"/>
                </a:solidFill>
              </a:rPr>
              <a:t>productivity </a:t>
            </a:r>
            <a:r>
              <a:rPr lang="en-US" dirty="0"/>
              <a:t>and </a:t>
            </a:r>
            <a:r>
              <a:rPr lang="en-US" dirty="0">
                <a:solidFill>
                  <a:srgbClr val="A80532"/>
                </a:solidFill>
              </a:rPr>
              <a:t>scope</a:t>
            </a:r>
          </a:p>
        </p:txBody>
      </p:sp>
      <p:sp>
        <p:nvSpPr>
          <p:cNvPr id="3" name="Slide Number Placeholder 2">
            <a:extLst>
              <a:ext uri="{FF2B5EF4-FFF2-40B4-BE49-F238E27FC236}">
                <a16:creationId xmlns:a16="http://schemas.microsoft.com/office/drawing/2014/main" id="{9C8EC2AE-35C2-2987-89EA-DC84DFE2FDF8}"/>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35</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22F553F9-C29B-5BA2-EBA8-B9C576450558}"/>
              </a:ext>
            </a:extLst>
          </p:cNvPr>
          <p:cNvSpPr>
            <a:spLocks noGrp="1"/>
          </p:cNvSpPr>
          <p:nvPr>
            <p:ph type="title"/>
          </p:nvPr>
        </p:nvSpPr>
        <p:spPr/>
        <p:txBody>
          <a:bodyPr/>
          <a:lstStyle/>
          <a:p>
            <a:r>
              <a:rPr lang="en-US" dirty="0"/>
              <a:t>Results: Invention Productivity and Scope (H1 &amp; H2)</a:t>
            </a:r>
          </a:p>
        </p:txBody>
      </p:sp>
      <p:sp>
        <p:nvSpPr>
          <p:cNvPr id="6" name="TextBox 5">
            <a:extLst>
              <a:ext uri="{FF2B5EF4-FFF2-40B4-BE49-F238E27FC236}">
                <a16:creationId xmlns:a16="http://schemas.microsoft.com/office/drawing/2014/main" id="{A1C25B06-942F-4020-7E18-EFE210F94BD9}"/>
              </a:ext>
            </a:extLst>
          </p:cNvPr>
          <p:cNvSpPr txBox="1"/>
          <p:nvPr/>
        </p:nvSpPr>
        <p:spPr>
          <a:xfrm>
            <a:off x="216874" y="2074456"/>
            <a:ext cx="2583137" cy="769441"/>
          </a:xfrm>
          <a:prstGeom prst="rect">
            <a:avLst/>
          </a:prstGeom>
          <a:solidFill>
            <a:schemeClr val="bg1"/>
          </a:solidFill>
          <a:ln w="28575">
            <a:solidFill>
              <a:srgbClr val="A80532"/>
            </a:solidFill>
          </a:ln>
        </p:spPr>
        <p:txBody>
          <a:bodyPr wrap="square" rtlCol="0">
            <a:spAutoFit/>
          </a:bodyPr>
          <a:lstStyle/>
          <a:p>
            <a:pPr algn="ctr"/>
            <a:r>
              <a:rPr lang="en-US" sz="2200" dirty="0">
                <a:solidFill>
                  <a:srgbClr val="A80532"/>
                </a:solidFill>
                <a:latin typeface="PF Das Grotesk Pro" panose="02000506040000020004" pitchFamily="2" charset="0"/>
                <a:cs typeface="Arial" panose="020B0604020202020204" pitchFamily="34" charset="0"/>
              </a:rPr>
              <a:t>23% increase in patent count (≈12)</a:t>
            </a:r>
          </a:p>
        </p:txBody>
      </p:sp>
      <p:sp>
        <p:nvSpPr>
          <p:cNvPr id="9" name="Rectangle 8">
            <a:extLst>
              <a:ext uri="{FF2B5EF4-FFF2-40B4-BE49-F238E27FC236}">
                <a16:creationId xmlns:a16="http://schemas.microsoft.com/office/drawing/2014/main" id="{013D5DD6-5315-6786-115F-BA413B4AA8C8}"/>
              </a:ext>
            </a:extLst>
          </p:cNvPr>
          <p:cNvSpPr/>
          <p:nvPr/>
        </p:nvSpPr>
        <p:spPr>
          <a:xfrm>
            <a:off x="1836357" y="3319830"/>
            <a:ext cx="4704143" cy="385997"/>
          </a:xfrm>
          <a:prstGeom prst="rect">
            <a:avLst/>
          </a:prstGeom>
          <a:solidFill>
            <a:srgbClr val="FFFF0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
        <p:nvSpPr>
          <p:cNvPr id="10" name="Rectangle 9">
            <a:extLst>
              <a:ext uri="{FF2B5EF4-FFF2-40B4-BE49-F238E27FC236}">
                <a16:creationId xmlns:a16="http://schemas.microsoft.com/office/drawing/2014/main" id="{DAC810A8-F80A-A75D-58EE-1BEACD4E80EE}"/>
              </a:ext>
            </a:extLst>
          </p:cNvPr>
          <p:cNvSpPr/>
          <p:nvPr/>
        </p:nvSpPr>
        <p:spPr>
          <a:xfrm>
            <a:off x="6754011" y="3319829"/>
            <a:ext cx="4704143" cy="385997"/>
          </a:xfrm>
          <a:prstGeom prst="rect">
            <a:avLst/>
          </a:prstGeom>
          <a:solidFill>
            <a:srgbClr val="FFFF0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
        <p:nvSpPr>
          <p:cNvPr id="11" name="TextBox 10">
            <a:extLst>
              <a:ext uri="{FF2B5EF4-FFF2-40B4-BE49-F238E27FC236}">
                <a16:creationId xmlns:a16="http://schemas.microsoft.com/office/drawing/2014/main" id="{9BDF78F4-6A96-5D3D-3AB3-5E2F1C76390D}"/>
              </a:ext>
            </a:extLst>
          </p:cNvPr>
          <p:cNvSpPr txBox="1"/>
          <p:nvPr/>
        </p:nvSpPr>
        <p:spPr>
          <a:xfrm>
            <a:off x="9428499" y="1971374"/>
            <a:ext cx="2696166" cy="769441"/>
          </a:xfrm>
          <a:prstGeom prst="rect">
            <a:avLst/>
          </a:prstGeom>
          <a:solidFill>
            <a:schemeClr val="bg1"/>
          </a:solidFill>
          <a:ln w="28575">
            <a:solidFill>
              <a:srgbClr val="A80532"/>
            </a:solidFill>
          </a:ln>
        </p:spPr>
        <p:txBody>
          <a:bodyPr wrap="square" rtlCol="0">
            <a:spAutoFit/>
          </a:bodyPr>
          <a:lstStyle/>
          <a:p>
            <a:pPr algn="ctr"/>
            <a:r>
              <a:rPr lang="en-US" sz="2200" dirty="0">
                <a:solidFill>
                  <a:srgbClr val="A80532"/>
                </a:solidFill>
                <a:latin typeface="PF Das Grotesk Pro" panose="02000506040000020004" pitchFamily="2" charset="0"/>
                <a:cs typeface="Arial" panose="020B0604020202020204" pitchFamily="34" charset="0"/>
              </a:rPr>
              <a:t>11% increase in patent scope (≈0.7)</a:t>
            </a:r>
          </a:p>
        </p:txBody>
      </p:sp>
    </p:spTree>
    <p:extLst>
      <p:ext uri="{BB962C8B-B14F-4D97-AF65-F5344CB8AC3E}">
        <p14:creationId xmlns:p14="http://schemas.microsoft.com/office/powerpoint/2010/main" val="76728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A1D78B-9C11-6958-8018-29FF6535DF74}"/>
              </a:ext>
            </a:extLst>
          </p:cNvPr>
          <p:cNvSpPr>
            <a:spLocks noGrp="1"/>
          </p:cNvSpPr>
          <p:nvPr>
            <p:ph idx="1"/>
          </p:nvPr>
        </p:nvSpPr>
        <p:spPr/>
        <p:txBody>
          <a:bodyPr/>
          <a:lstStyle/>
          <a:p>
            <a:r>
              <a:rPr lang="en-US" dirty="0"/>
              <a:t>Easier short-term migration increased invention </a:t>
            </a:r>
            <a:r>
              <a:rPr lang="en-US" dirty="0">
                <a:solidFill>
                  <a:srgbClr val="A80532"/>
                </a:solidFill>
              </a:rPr>
              <a:t>productivity </a:t>
            </a:r>
            <a:r>
              <a:rPr lang="en-US" dirty="0"/>
              <a:t>and </a:t>
            </a:r>
            <a:r>
              <a:rPr lang="en-US" dirty="0">
                <a:solidFill>
                  <a:srgbClr val="A80532"/>
                </a:solidFill>
              </a:rPr>
              <a:t>scope</a:t>
            </a:r>
          </a:p>
        </p:txBody>
      </p:sp>
      <p:sp>
        <p:nvSpPr>
          <p:cNvPr id="3" name="Slide Number Placeholder 2">
            <a:extLst>
              <a:ext uri="{FF2B5EF4-FFF2-40B4-BE49-F238E27FC236}">
                <a16:creationId xmlns:a16="http://schemas.microsoft.com/office/drawing/2014/main" id="{2B97E14D-BCFE-ACFC-8172-8596B04F2579}"/>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36</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F910ADF9-A2C4-4A28-0FCD-44D0379A6C37}"/>
              </a:ext>
            </a:extLst>
          </p:cNvPr>
          <p:cNvSpPr>
            <a:spLocks noGrp="1"/>
          </p:cNvSpPr>
          <p:nvPr>
            <p:ph type="title"/>
          </p:nvPr>
        </p:nvSpPr>
        <p:spPr/>
        <p:txBody>
          <a:bodyPr/>
          <a:lstStyle/>
          <a:p>
            <a:r>
              <a:rPr lang="en-US" dirty="0"/>
              <a:t>Results: Invention Productivity and Scope (H1 &amp; H2)</a:t>
            </a:r>
          </a:p>
        </p:txBody>
      </p:sp>
      <p:pic>
        <p:nvPicPr>
          <p:cNvPr id="5" name="Graphic 15">
            <a:extLst>
              <a:ext uri="{FF2B5EF4-FFF2-40B4-BE49-F238E27FC236}">
                <a16:creationId xmlns:a16="http://schemas.microsoft.com/office/drawing/2014/main" id="{C7E71286-AAA6-2119-75FE-48FBA02E34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5275" y="2320190"/>
            <a:ext cx="5029200" cy="4114800"/>
          </a:xfrm>
          <a:prstGeom prst="rect">
            <a:avLst/>
          </a:prstGeom>
        </p:spPr>
      </p:pic>
      <p:pic>
        <p:nvPicPr>
          <p:cNvPr id="6" name="Graphic 14">
            <a:extLst>
              <a:ext uri="{FF2B5EF4-FFF2-40B4-BE49-F238E27FC236}">
                <a16:creationId xmlns:a16="http://schemas.microsoft.com/office/drawing/2014/main" id="{2573756E-51E9-94D2-9337-F03CE91514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43910" y="2413063"/>
            <a:ext cx="5028741" cy="4114424"/>
          </a:xfrm>
          <a:prstGeom prst="rect">
            <a:avLst/>
          </a:prstGeom>
        </p:spPr>
      </p:pic>
      <p:sp>
        <p:nvSpPr>
          <p:cNvPr id="7" name="TextBox 6">
            <a:extLst>
              <a:ext uri="{FF2B5EF4-FFF2-40B4-BE49-F238E27FC236}">
                <a16:creationId xmlns:a16="http://schemas.microsoft.com/office/drawing/2014/main" id="{5107215E-A5EB-B0F3-DCF7-308B2FA897F8}"/>
              </a:ext>
            </a:extLst>
          </p:cNvPr>
          <p:cNvSpPr txBox="1"/>
          <p:nvPr/>
        </p:nvSpPr>
        <p:spPr>
          <a:xfrm>
            <a:off x="1769945" y="1789971"/>
            <a:ext cx="3173049" cy="461665"/>
          </a:xfrm>
          <a:prstGeom prst="rect">
            <a:avLst/>
          </a:prstGeom>
          <a:noFill/>
        </p:spPr>
        <p:txBody>
          <a:bodyPr wrap="none" rtlCol="0">
            <a:spAutoFit/>
          </a:bodyPr>
          <a:lstStyle/>
          <a:p>
            <a:pPr algn="ctr"/>
            <a:r>
              <a:rPr lang="en-US" sz="2400" b="1" dirty="0">
                <a:latin typeface="PF Das Grotesk Pro" panose="02000506040000020004" pitchFamily="2" charset="0"/>
              </a:rPr>
              <a:t>Invention</a:t>
            </a:r>
            <a:r>
              <a:rPr lang="ko-KR" altLang="en-US" sz="2400" b="1" dirty="0">
                <a:latin typeface="PF Das Grotesk Pro" panose="02000506040000020004" pitchFamily="2" charset="0"/>
              </a:rPr>
              <a:t> </a:t>
            </a:r>
            <a:r>
              <a:rPr lang="en-US" altLang="ko-KR" sz="2400" b="1" dirty="0">
                <a:latin typeface="PF Das Grotesk Pro" panose="02000506040000020004" pitchFamily="2" charset="0"/>
              </a:rPr>
              <a:t>Productivity</a:t>
            </a:r>
            <a:endParaRPr lang="en-US" sz="2400" b="1" dirty="0">
              <a:latin typeface="PF Das Grotesk Pro" panose="02000506040000020004" pitchFamily="2" charset="0"/>
            </a:endParaRPr>
          </a:p>
        </p:txBody>
      </p:sp>
      <p:sp>
        <p:nvSpPr>
          <p:cNvPr id="8" name="TextBox 7">
            <a:extLst>
              <a:ext uri="{FF2B5EF4-FFF2-40B4-BE49-F238E27FC236}">
                <a16:creationId xmlns:a16="http://schemas.microsoft.com/office/drawing/2014/main" id="{9D1D0C58-A126-B99D-8B0E-7D735582CB1A}"/>
              </a:ext>
            </a:extLst>
          </p:cNvPr>
          <p:cNvSpPr txBox="1"/>
          <p:nvPr/>
        </p:nvSpPr>
        <p:spPr>
          <a:xfrm>
            <a:off x="7855899" y="1789970"/>
            <a:ext cx="2369688" cy="461665"/>
          </a:xfrm>
          <a:prstGeom prst="rect">
            <a:avLst/>
          </a:prstGeom>
          <a:noFill/>
        </p:spPr>
        <p:txBody>
          <a:bodyPr wrap="none" rtlCol="0">
            <a:spAutoFit/>
          </a:bodyPr>
          <a:lstStyle/>
          <a:p>
            <a:pPr algn="ctr"/>
            <a:r>
              <a:rPr lang="en-US" sz="2400" b="1" dirty="0">
                <a:latin typeface="PF Das Grotesk Pro" panose="02000506040000020004" pitchFamily="2" charset="0"/>
              </a:rPr>
              <a:t>Invention Scope</a:t>
            </a:r>
          </a:p>
        </p:txBody>
      </p:sp>
      <p:sp>
        <p:nvSpPr>
          <p:cNvPr id="10" name="Rectangle 9">
            <a:extLst>
              <a:ext uri="{FF2B5EF4-FFF2-40B4-BE49-F238E27FC236}">
                <a16:creationId xmlns:a16="http://schemas.microsoft.com/office/drawing/2014/main" id="{8C8EBD99-B65B-12CF-7730-11618B04E733}"/>
              </a:ext>
            </a:extLst>
          </p:cNvPr>
          <p:cNvSpPr/>
          <p:nvPr/>
        </p:nvSpPr>
        <p:spPr>
          <a:xfrm>
            <a:off x="9115991" y="2759006"/>
            <a:ext cx="2263209" cy="3187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
        <p:nvSpPr>
          <p:cNvPr id="11" name="Rectangle 10">
            <a:extLst>
              <a:ext uri="{FF2B5EF4-FFF2-40B4-BE49-F238E27FC236}">
                <a16:creationId xmlns:a16="http://schemas.microsoft.com/office/drawing/2014/main" id="{77D90F9B-BBF2-CBB9-56B2-57C464FA008B}"/>
              </a:ext>
            </a:extLst>
          </p:cNvPr>
          <p:cNvSpPr/>
          <p:nvPr/>
        </p:nvSpPr>
        <p:spPr>
          <a:xfrm>
            <a:off x="3416429" y="2835278"/>
            <a:ext cx="2270527" cy="3024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Tree>
    <p:extLst>
      <p:ext uri="{BB962C8B-B14F-4D97-AF65-F5344CB8AC3E}">
        <p14:creationId xmlns:p14="http://schemas.microsoft.com/office/powerpoint/2010/main" val="224682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grpId="0" nodeType="clickEffect">
                                  <p:stCondLst>
                                    <p:cond delay="0"/>
                                  </p:stCondLst>
                                  <p:childTnLst>
                                    <p:animEffect transition="out" filter="wipe(left)">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99F3C6-4650-1A65-F938-C6A2F7FC7C19}"/>
              </a:ext>
            </a:extLst>
          </p:cNvPr>
          <p:cNvPicPr>
            <a:picLocks noChangeAspect="1"/>
          </p:cNvPicPr>
          <p:nvPr/>
        </p:nvPicPr>
        <p:blipFill>
          <a:blip r:embed="rId2"/>
          <a:stretch>
            <a:fillRect/>
          </a:stretch>
        </p:blipFill>
        <p:spPr>
          <a:xfrm>
            <a:off x="1041400" y="1782475"/>
            <a:ext cx="10109200" cy="4864913"/>
          </a:xfrm>
          <a:prstGeom prst="rect">
            <a:avLst/>
          </a:prstGeom>
        </p:spPr>
      </p:pic>
      <p:sp>
        <p:nvSpPr>
          <p:cNvPr id="2" name="Content Placeholder 1">
            <a:extLst>
              <a:ext uri="{FF2B5EF4-FFF2-40B4-BE49-F238E27FC236}">
                <a16:creationId xmlns:a16="http://schemas.microsoft.com/office/drawing/2014/main" id="{9F4B8D5D-0318-0143-839E-E36603133E45}"/>
              </a:ext>
            </a:extLst>
          </p:cNvPr>
          <p:cNvSpPr>
            <a:spLocks noGrp="1"/>
          </p:cNvSpPr>
          <p:nvPr>
            <p:ph idx="1"/>
          </p:nvPr>
        </p:nvSpPr>
        <p:spPr/>
        <p:txBody>
          <a:bodyPr/>
          <a:lstStyle/>
          <a:p>
            <a:r>
              <a:rPr lang="en-US" dirty="0"/>
              <a:t>Intermediate knowledge overlap magnified the effect</a:t>
            </a:r>
          </a:p>
        </p:txBody>
      </p:sp>
      <p:sp>
        <p:nvSpPr>
          <p:cNvPr id="3" name="Slide Number Placeholder 2">
            <a:extLst>
              <a:ext uri="{FF2B5EF4-FFF2-40B4-BE49-F238E27FC236}">
                <a16:creationId xmlns:a16="http://schemas.microsoft.com/office/drawing/2014/main" id="{CD792413-49A4-408A-5E54-9EE58DF2BDDE}"/>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37</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4B808B31-041D-FBF1-02B6-5879F2F94BB2}"/>
              </a:ext>
            </a:extLst>
          </p:cNvPr>
          <p:cNvSpPr>
            <a:spLocks noGrp="1"/>
          </p:cNvSpPr>
          <p:nvPr>
            <p:ph type="title"/>
          </p:nvPr>
        </p:nvSpPr>
        <p:spPr/>
        <p:txBody>
          <a:bodyPr/>
          <a:lstStyle/>
          <a:p>
            <a:r>
              <a:rPr lang="en-US" dirty="0"/>
              <a:t>Results: Knowledge Overlap (H3)</a:t>
            </a:r>
          </a:p>
        </p:txBody>
      </p:sp>
      <p:sp>
        <p:nvSpPr>
          <p:cNvPr id="7" name="Rectangle 6">
            <a:extLst>
              <a:ext uri="{FF2B5EF4-FFF2-40B4-BE49-F238E27FC236}">
                <a16:creationId xmlns:a16="http://schemas.microsoft.com/office/drawing/2014/main" id="{C3CB580A-007A-0180-2DBE-49922884365C}"/>
              </a:ext>
            </a:extLst>
          </p:cNvPr>
          <p:cNvSpPr/>
          <p:nvPr/>
        </p:nvSpPr>
        <p:spPr>
          <a:xfrm>
            <a:off x="4849110" y="4284640"/>
            <a:ext cx="865890" cy="359176"/>
          </a:xfrm>
          <a:prstGeom prst="rect">
            <a:avLst/>
          </a:prstGeom>
          <a:solidFill>
            <a:srgbClr val="FFFF0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
        <p:nvSpPr>
          <p:cNvPr id="11" name="Rectangle 10">
            <a:extLst>
              <a:ext uri="{FF2B5EF4-FFF2-40B4-BE49-F238E27FC236}">
                <a16:creationId xmlns:a16="http://schemas.microsoft.com/office/drawing/2014/main" id="{530B3AD0-9FE0-94FA-A72A-5DCB04B40DE8}"/>
              </a:ext>
            </a:extLst>
          </p:cNvPr>
          <p:cNvSpPr/>
          <p:nvPr/>
        </p:nvSpPr>
        <p:spPr>
          <a:xfrm>
            <a:off x="8694920" y="4284640"/>
            <a:ext cx="865890" cy="359176"/>
          </a:xfrm>
          <a:prstGeom prst="rect">
            <a:avLst/>
          </a:prstGeom>
          <a:solidFill>
            <a:srgbClr val="FFFF0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Tree>
    <p:extLst>
      <p:ext uri="{BB962C8B-B14F-4D97-AF65-F5344CB8AC3E}">
        <p14:creationId xmlns:p14="http://schemas.microsoft.com/office/powerpoint/2010/main" val="260837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repeatCount="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8462A0-B44C-4DA3-F66B-165D3B2E6B99}"/>
              </a:ext>
            </a:extLst>
          </p:cNvPr>
          <p:cNvPicPr>
            <a:picLocks noChangeAspect="1"/>
          </p:cNvPicPr>
          <p:nvPr/>
        </p:nvPicPr>
        <p:blipFill>
          <a:blip r:embed="rId2"/>
          <a:stretch>
            <a:fillRect/>
          </a:stretch>
        </p:blipFill>
        <p:spPr>
          <a:xfrm>
            <a:off x="459709" y="2271911"/>
            <a:ext cx="11272583" cy="3473658"/>
          </a:xfrm>
          <a:prstGeom prst="rect">
            <a:avLst/>
          </a:prstGeom>
        </p:spPr>
      </p:pic>
      <p:sp>
        <p:nvSpPr>
          <p:cNvPr id="2" name="Content Placeholder 1">
            <a:extLst>
              <a:ext uri="{FF2B5EF4-FFF2-40B4-BE49-F238E27FC236}">
                <a16:creationId xmlns:a16="http://schemas.microsoft.com/office/drawing/2014/main" id="{9F4B8D5D-0318-0143-839E-E36603133E45}"/>
              </a:ext>
            </a:extLst>
          </p:cNvPr>
          <p:cNvSpPr>
            <a:spLocks noGrp="1"/>
          </p:cNvSpPr>
          <p:nvPr>
            <p:ph idx="1"/>
          </p:nvPr>
        </p:nvSpPr>
        <p:spPr/>
        <p:txBody>
          <a:bodyPr/>
          <a:lstStyle/>
          <a:p>
            <a:r>
              <a:rPr lang="en-US" dirty="0"/>
              <a:t>Firms with labs with different languages benefited more</a:t>
            </a:r>
          </a:p>
        </p:txBody>
      </p:sp>
      <p:sp>
        <p:nvSpPr>
          <p:cNvPr id="3" name="Slide Number Placeholder 2">
            <a:extLst>
              <a:ext uri="{FF2B5EF4-FFF2-40B4-BE49-F238E27FC236}">
                <a16:creationId xmlns:a16="http://schemas.microsoft.com/office/drawing/2014/main" id="{CD792413-49A4-408A-5E54-9EE58DF2BDDE}"/>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38</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4B808B31-041D-FBF1-02B6-5879F2F94BB2}"/>
              </a:ext>
            </a:extLst>
          </p:cNvPr>
          <p:cNvSpPr>
            <a:spLocks noGrp="1"/>
          </p:cNvSpPr>
          <p:nvPr>
            <p:ph type="title"/>
          </p:nvPr>
        </p:nvSpPr>
        <p:spPr/>
        <p:txBody>
          <a:bodyPr/>
          <a:lstStyle/>
          <a:p>
            <a:r>
              <a:rPr lang="en-US" dirty="0"/>
              <a:t>Results: Spoken Language (H4)</a:t>
            </a:r>
          </a:p>
        </p:txBody>
      </p:sp>
      <p:sp>
        <p:nvSpPr>
          <p:cNvPr id="9" name="Rectangle 8">
            <a:extLst>
              <a:ext uri="{FF2B5EF4-FFF2-40B4-BE49-F238E27FC236}">
                <a16:creationId xmlns:a16="http://schemas.microsoft.com/office/drawing/2014/main" id="{49BC8560-9001-C0D8-046E-2BBDE3135AD9}"/>
              </a:ext>
            </a:extLst>
          </p:cNvPr>
          <p:cNvSpPr/>
          <p:nvPr/>
        </p:nvSpPr>
        <p:spPr>
          <a:xfrm>
            <a:off x="2639461" y="3455931"/>
            <a:ext cx="1002704" cy="412711"/>
          </a:xfrm>
          <a:prstGeom prst="rect">
            <a:avLst/>
          </a:prstGeom>
          <a:solidFill>
            <a:srgbClr val="FFFF0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
        <p:nvSpPr>
          <p:cNvPr id="6" name="Rectangle 5">
            <a:extLst>
              <a:ext uri="{FF2B5EF4-FFF2-40B4-BE49-F238E27FC236}">
                <a16:creationId xmlns:a16="http://schemas.microsoft.com/office/drawing/2014/main" id="{7F196796-A45D-6CEA-8666-CFECBD0ACAFF}"/>
              </a:ext>
            </a:extLst>
          </p:cNvPr>
          <p:cNvSpPr/>
          <p:nvPr/>
        </p:nvSpPr>
        <p:spPr>
          <a:xfrm>
            <a:off x="7465461" y="3455931"/>
            <a:ext cx="1002704" cy="412711"/>
          </a:xfrm>
          <a:prstGeom prst="rect">
            <a:avLst/>
          </a:prstGeom>
          <a:solidFill>
            <a:srgbClr val="FFFF0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F Das Grotesk Pro" panose="02000506040000020004" pitchFamily="2" charset="0"/>
            </a:endParaRPr>
          </a:p>
        </p:txBody>
      </p:sp>
    </p:spTree>
    <p:extLst>
      <p:ext uri="{BB962C8B-B14F-4D97-AF65-F5344CB8AC3E}">
        <p14:creationId xmlns:p14="http://schemas.microsoft.com/office/powerpoint/2010/main" val="403786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576FB33-A107-A0B9-95CD-ABB26E7687F7}"/>
              </a:ext>
            </a:extLst>
          </p:cNvPr>
          <p:cNvSpPr>
            <a:spLocks noGrp="1"/>
          </p:cNvSpPr>
          <p:nvPr>
            <p:ph idx="1"/>
          </p:nvPr>
        </p:nvSpPr>
        <p:spPr>
          <a:xfrm>
            <a:off x="434768" y="1112431"/>
            <a:ext cx="5486400" cy="5385264"/>
          </a:xfrm>
        </p:spPr>
        <p:txBody>
          <a:bodyPr>
            <a:normAutofit/>
          </a:bodyPr>
          <a:lstStyle/>
          <a:p>
            <a:r>
              <a:rPr lang="en-US" b="1" dirty="0"/>
              <a:t>Coordination</a:t>
            </a:r>
          </a:p>
          <a:p>
            <a:pPr lvl="1"/>
            <a:r>
              <a:rPr lang="en-US" dirty="0"/>
              <a:t>In which direction did knowledge flow?</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82285313-E18C-097E-D39A-EF83ED1CC22A}"/>
              </a:ext>
            </a:extLst>
          </p:cNvPr>
          <p:cNvSpPr>
            <a:spLocks noGrp="1"/>
          </p:cNvSpPr>
          <p:nvPr>
            <p:ph type="sldNum" sz="quarter" idx="12"/>
          </p:nvPr>
        </p:nvSpPr>
        <p:spPr/>
        <p:txBody>
          <a:bodyPr/>
          <a:lstStyle/>
          <a:p>
            <a:r>
              <a:rPr lang="en-US" dirty="0"/>
              <a:t>Kang &amp; Eklund  |  </a:t>
            </a:r>
            <a:fld id="{C7F3B074-FB2C-4D47-9498-48C84454F466}" type="slidenum">
              <a:rPr lang="en-US" smtClean="0"/>
              <a:pPr/>
              <a:t>39</a:t>
            </a:fld>
            <a:endParaRPr lang="en-US" dirty="0"/>
          </a:p>
        </p:txBody>
      </p:sp>
      <p:sp>
        <p:nvSpPr>
          <p:cNvPr id="4" name="Title 3">
            <a:extLst>
              <a:ext uri="{FF2B5EF4-FFF2-40B4-BE49-F238E27FC236}">
                <a16:creationId xmlns:a16="http://schemas.microsoft.com/office/drawing/2014/main" id="{9E005796-39BB-EE06-EFD0-A2C8B6F9A7FB}"/>
              </a:ext>
            </a:extLst>
          </p:cNvPr>
          <p:cNvSpPr>
            <a:spLocks noGrp="1"/>
          </p:cNvSpPr>
          <p:nvPr>
            <p:ph type="title"/>
          </p:nvPr>
        </p:nvSpPr>
        <p:spPr/>
        <p:txBody>
          <a:bodyPr/>
          <a:lstStyle/>
          <a:p>
            <a:r>
              <a:rPr lang="en-US" dirty="0"/>
              <a:t>Further Analyses of Mechanisms</a:t>
            </a:r>
          </a:p>
        </p:txBody>
      </p:sp>
      <p:pic>
        <p:nvPicPr>
          <p:cNvPr id="2" name="Picture 1">
            <a:extLst>
              <a:ext uri="{FF2B5EF4-FFF2-40B4-BE49-F238E27FC236}">
                <a16:creationId xmlns:a16="http://schemas.microsoft.com/office/drawing/2014/main" id="{A486856E-EA2B-3EAE-E5AF-748D5D6345E5}"/>
              </a:ext>
            </a:extLst>
          </p:cNvPr>
          <p:cNvPicPr>
            <a:picLocks noChangeAspect="1"/>
          </p:cNvPicPr>
          <p:nvPr/>
        </p:nvPicPr>
        <p:blipFill rotWithShape="1">
          <a:blip r:embed="rId2"/>
          <a:srcRect t="7987" r="3219"/>
          <a:stretch/>
        </p:blipFill>
        <p:spPr>
          <a:xfrm>
            <a:off x="6997700" y="1393202"/>
            <a:ext cx="4572000" cy="4823722"/>
          </a:xfrm>
          <a:prstGeom prst="rect">
            <a:avLst/>
          </a:prstGeom>
        </p:spPr>
      </p:pic>
    </p:spTree>
    <p:extLst>
      <p:ext uri="{BB962C8B-B14F-4D97-AF65-F5344CB8AC3E}">
        <p14:creationId xmlns:p14="http://schemas.microsoft.com/office/powerpoint/2010/main" val="25758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6ECA1B-4FD0-5C57-A959-09E09C89D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25" y="925975"/>
            <a:ext cx="4657806" cy="5721487"/>
          </a:xfrm>
          <a:prstGeom prst="rect">
            <a:avLst/>
          </a:prstGeom>
        </p:spPr>
      </p:pic>
      <p:sp>
        <p:nvSpPr>
          <p:cNvPr id="11" name="TextBox 10">
            <a:extLst>
              <a:ext uri="{FF2B5EF4-FFF2-40B4-BE49-F238E27FC236}">
                <a16:creationId xmlns:a16="http://schemas.microsoft.com/office/drawing/2014/main" id="{9C4C3383-DB99-1668-39E5-F4175496C512}"/>
              </a:ext>
            </a:extLst>
          </p:cNvPr>
          <p:cNvSpPr txBox="1"/>
          <p:nvPr/>
        </p:nvSpPr>
        <p:spPr>
          <a:xfrm>
            <a:off x="888549" y="314699"/>
            <a:ext cx="4397358" cy="461665"/>
          </a:xfrm>
          <a:prstGeom prst="rect">
            <a:avLst/>
          </a:prstGeom>
          <a:noFill/>
        </p:spPr>
        <p:txBody>
          <a:bodyPr wrap="none" rtlCol="0">
            <a:spAutoFit/>
          </a:bodyPr>
          <a:lstStyle/>
          <a:p>
            <a:r>
              <a:rPr lang="en-US" sz="2400" b="1" dirty="0">
                <a:latin typeface="PF Das Grotesk Pro" panose="02000506040000020004" pitchFamily="2" charset="0"/>
              </a:rPr>
              <a:t>Munich Summer Institute 2021</a:t>
            </a:r>
          </a:p>
        </p:txBody>
      </p:sp>
      <p:sp>
        <p:nvSpPr>
          <p:cNvPr id="12" name="TextBox 11">
            <a:extLst>
              <a:ext uri="{FF2B5EF4-FFF2-40B4-BE49-F238E27FC236}">
                <a16:creationId xmlns:a16="http://schemas.microsoft.com/office/drawing/2014/main" id="{208982D4-9C14-5802-5F0D-2FDD3CFC3387}"/>
              </a:ext>
            </a:extLst>
          </p:cNvPr>
          <p:cNvSpPr txBox="1"/>
          <p:nvPr/>
        </p:nvSpPr>
        <p:spPr>
          <a:xfrm>
            <a:off x="6516295" y="314699"/>
            <a:ext cx="4397358" cy="461665"/>
          </a:xfrm>
          <a:prstGeom prst="rect">
            <a:avLst/>
          </a:prstGeom>
          <a:noFill/>
        </p:spPr>
        <p:txBody>
          <a:bodyPr wrap="none" rtlCol="0">
            <a:spAutoFit/>
          </a:bodyPr>
          <a:lstStyle/>
          <a:p>
            <a:r>
              <a:rPr lang="en-US" sz="2400" b="1" dirty="0">
                <a:latin typeface="PF Das Grotesk Pro" panose="02000506040000020004" pitchFamily="2" charset="0"/>
              </a:rPr>
              <a:t>Munich Summer Institute 2022</a:t>
            </a:r>
          </a:p>
        </p:txBody>
      </p:sp>
      <p:pic>
        <p:nvPicPr>
          <p:cNvPr id="2052" name="Picture 4" descr="Image">
            <a:extLst>
              <a:ext uri="{FF2B5EF4-FFF2-40B4-BE49-F238E27FC236}">
                <a16:creationId xmlns:a16="http://schemas.microsoft.com/office/drawing/2014/main" id="{98906B06-E2BC-7A71-49A2-972E9494745A}"/>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5947183" y="3637229"/>
            <a:ext cx="5535582" cy="3010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a:extLst>
              <a:ext uri="{FF2B5EF4-FFF2-40B4-BE49-F238E27FC236}">
                <a16:creationId xmlns:a16="http://schemas.microsoft.com/office/drawing/2014/main" id="{07A09A1F-96ED-E8F0-D918-EBBA3A2906D3}"/>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5947183" y="925975"/>
            <a:ext cx="5535583" cy="2683887"/>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97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576FB33-A107-A0B9-95CD-ABB26E7687F7}"/>
              </a:ext>
            </a:extLst>
          </p:cNvPr>
          <p:cNvSpPr>
            <a:spLocks noGrp="1"/>
          </p:cNvSpPr>
          <p:nvPr>
            <p:ph idx="1"/>
          </p:nvPr>
        </p:nvSpPr>
        <p:spPr>
          <a:xfrm>
            <a:off x="434768" y="1112431"/>
            <a:ext cx="5486400" cy="5385264"/>
          </a:xfrm>
        </p:spPr>
        <p:txBody>
          <a:bodyPr>
            <a:normAutofit/>
          </a:bodyPr>
          <a:lstStyle/>
          <a:p>
            <a:r>
              <a:rPr lang="en-US" b="1" dirty="0"/>
              <a:t>Coordination</a:t>
            </a:r>
          </a:p>
          <a:p>
            <a:pPr lvl="1"/>
            <a:r>
              <a:rPr lang="en-US" dirty="0">
                <a:solidFill>
                  <a:schemeClr val="bg1">
                    <a:lumMod val="75000"/>
                  </a:schemeClr>
                </a:solidFill>
              </a:rPr>
              <a:t>In which direction did knowledge flow?</a:t>
            </a:r>
          </a:p>
          <a:p>
            <a:pPr lvl="1"/>
            <a:r>
              <a:rPr lang="en-US" dirty="0"/>
              <a:t>Did new teams benefit more?</a:t>
            </a:r>
          </a:p>
        </p:txBody>
      </p:sp>
      <p:sp>
        <p:nvSpPr>
          <p:cNvPr id="3" name="Slide Number Placeholder 2">
            <a:extLst>
              <a:ext uri="{FF2B5EF4-FFF2-40B4-BE49-F238E27FC236}">
                <a16:creationId xmlns:a16="http://schemas.microsoft.com/office/drawing/2014/main" id="{82285313-E18C-097E-D39A-EF83ED1CC22A}"/>
              </a:ext>
            </a:extLst>
          </p:cNvPr>
          <p:cNvSpPr>
            <a:spLocks noGrp="1"/>
          </p:cNvSpPr>
          <p:nvPr>
            <p:ph type="sldNum" sz="quarter" idx="12"/>
          </p:nvPr>
        </p:nvSpPr>
        <p:spPr/>
        <p:txBody>
          <a:bodyPr/>
          <a:lstStyle/>
          <a:p>
            <a:r>
              <a:rPr lang="en-US" dirty="0"/>
              <a:t>Kang &amp; Eklund  |  </a:t>
            </a:r>
            <a:fld id="{C7F3B074-FB2C-4D47-9498-48C84454F466}" type="slidenum">
              <a:rPr lang="en-US" smtClean="0"/>
              <a:pPr/>
              <a:t>40</a:t>
            </a:fld>
            <a:endParaRPr lang="en-US" dirty="0"/>
          </a:p>
        </p:txBody>
      </p:sp>
      <p:sp>
        <p:nvSpPr>
          <p:cNvPr id="4" name="Title 3">
            <a:extLst>
              <a:ext uri="{FF2B5EF4-FFF2-40B4-BE49-F238E27FC236}">
                <a16:creationId xmlns:a16="http://schemas.microsoft.com/office/drawing/2014/main" id="{9E005796-39BB-EE06-EFD0-A2C8B6F9A7FB}"/>
              </a:ext>
            </a:extLst>
          </p:cNvPr>
          <p:cNvSpPr>
            <a:spLocks noGrp="1"/>
          </p:cNvSpPr>
          <p:nvPr>
            <p:ph type="title"/>
          </p:nvPr>
        </p:nvSpPr>
        <p:spPr/>
        <p:txBody>
          <a:bodyPr/>
          <a:lstStyle/>
          <a:p>
            <a:r>
              <a:rPr lang="en-US" dirty="0"/>
              <a:t>Further Analyses of Mechanisms</a:t>
            </a:r>
          </a:p>
        </p:txBody>
      </p:sp>
      <p:pic>
        <p:nvPicPr>
          <p:cNvPr id="7" name="Picture 6">
            <a:extLst>
              <a:ext uri="{FF2B5EF4-FFF2-40B4-BE49-F238E27FC236}">
                <a16:creationId xmlns:a16="http://schemas.microsoft.com/office/drawing/2014/main" id="{88BB12D9-7CB2-5C90-8365-4CAB59E4C456}"/>
              </a:ext>
            </a:extLst>
          </p:cNvPr>
          <p:cNvPicPr>
            <a:picLocks noChangeAspect="1"/>
          </p:cNvPicPr>
          <p:nvPr/>
        </p:nvPicPr>
        <p:blipFill>
          <a:blip r:embed="rId2"/>
          <a:stretch>
            <a:fillRect/>
          </a:stretch>
        </p:blipFill>
        <p:spPr>
          <a:xfrm>
            <a:off x="6997700" y="1387567"/>
            <a:ext cx="4572000" cy="4834991"/>
          </a:xfrm>
          <a:prstGeom prst="rect">
            <a:avLst/>
          </a:prstGeom>
        </p:spPr>
      </p:pic>
    </p:spTree>
    <p:extLst>
      <p:ext uri="{BB962C8B-B14F-4D97-AF65-F5344CB8AC3E}">
        <p14:creationId xmlns:p14="http://schemas.microsoft.com/office/powerpoint/2010/main" val="383415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576FB33-A107-A0B9-95CD-ABB26E7687F7}"/>
              </a:ext>
            </a:extLst>
          </p:cNvPr>
          <p:cNvSpPr>
            <a:spLocks noGrp="1"/>
          </p:cNvSpPr>
          <p:nvPr>
            <p:ph idx="1"/>
          </p:nvPr>
        </p:nvSpPr>
        <p:spPr>
          <a:xfrm>
            <a:off x="434768" y="1112431"/>
            <a:ext cx="5486400" cy="5385264"/>
          </a:xfrm>
        </p:spPr>
        <p:txBody>
          <a:bodyPr>
            <a:normAutofit/>
          </a:bodyPr>
          <a:lstStyle/>
          <a:p>
            <a:r>
              <a:rPr lang="en-US" b="1" dirty="0">
                <a:solidFill>
                  <a:schemeClr val="bg1">
                    <a:lumMod val="75000"/>
                  </a:schemeClr>
                </a:solidFill>
              </a:rPr>
              <a:t>Coordination</a:t>
            </a:r>
          </a:p>
          <a:p>
            <a:pPr lvl="1"/>
            <a:r>
              <a:rPr lang="en-US" dirty="0">
                <a:solidFill>
                  <a:schemeClr val="bg1">
                    <a:lumMod val="75000"/>
                  </a:schemeClr>
                </a:solidFill>
              </a:rPr>
              <a:t>In which direction did knowledge flow?</a:t>
            </a:r>
          </a:p>
          <a:p>
            <a:pPr lvl="1"/>
            <a:r>
              <a:rPr lang="en-US" dirty="0">
                <a:solidFill>
                  <a:schemeClr val="bg1">
                    <a:lumMod val="75000"/>
                  </a:schemeClr>
                </a:solidFill>
              </a:rPr>
              <a:t>Did new teams benefit more?</a:t>
            </a:r>
          </a:p>
          <a:p>
            <a:pPr lvl="1"/>
            <a:endParaRPr lang="en-US" dirty="0">
              <a:solidFill>
                <a:schemeClr val="bg1">
                  <a:lumMod val="75000"/>
                </a:schemeClr>
              </a:solidFill>
            </a:endParaRPr>
          </a:p>
          <a:p>
            <a:r>
              <a:rPr lang="en-US" b="1" dirty="0"/>
              <a:t>Cooperation</a:t>
            </a:r>
          </a:p>
          <a:p>
            <a:pPr lvl="1"/>
            <a:r>
              <a:rPr lang="en-US" dirty="0"/>
              <a:t>Did cultural distance matter?</a:t>
            </a:r>
          </a:p>
        </p:txBody>
      </p:sp>
      <p:sp>
        <p:nvSpPr>
          <p:cNvPr id="3" name="Slide Number Placeholder 2">
            <a:extLst>
              <a:ext uri="{FF2B5EF4-FFF2-40B4-BE49-F238E27FC236}">
                <a16:creationId xmlns:a16="http://schemas.microsoft.com/office/drawing/2014/main" id="{82285313-E18C-097E-D39A-EF83ED1CC22A}"/>
              </a:ext>
            </a:extLst>
          </p:cNvPr>
          <p:cNvSpPr>
            <a:spLocks noGrp="1"/>
          </p:cNvSpPr>
          <p:nvPr>
            <p:ph type="sldNum" sz="quarter" idx="12"/>
          </p:nvPr>
        </p:nvSpPr>
        <p:spPr/>
        <p:txBody>
          <a:bodyPr/>
          <a:lstStyle/>
          <a:p>
            <a:r>
              <a:rPr lang="en-US" dirty="0"/>
              <a:t>Kang &amp; Eklund  |  </a:t>
            </a:r>
            <a:fld id="{C7F3B074-FB2C-4D47-9498-48C84454F466}" type="slidenum">
              <a:rPr lang="en-US" smtClean="0"/>
              <a:pPr/>
              <a:t>41</a:t>
            </a:fld>
            <a:endParaRPr lang="en-US" dirty="0"/>
          </a:p>
        </p:txBody>
      </p:sp>
      <p:sp>
        <p:nvSpPr>
          <p:cNvPr id="4" name="Title 3">
            <a:extLst>
              <a:ext uri="{FF2B5EF4-FFF2-40B4-BE49-F238E27FC236}">
                <a16:creationId xmlns:a16="http://schemas.microsoft.com/office/drawing/2014/main" id="{9E005796-39BB-EE06-EFD0-A2C8B6F9A7FB}"/>
              </a:ext>
            </a:extLst>
          </p:cNvPr>
          <p:cNvSpPr>
            <a:spLocks noGrp="1"/>
          </p:cNvSpPr>
          <p:nvPr>
            <p:ph type="title"/>
          </p:nvPr>
        </p:nvSpPr>
        <p:spPr/>
        <p:txBody>
          <a:bodyPr/>
          <a:lstStyle/>
          <a:p>
            <a:r>
              <a:rPr lang="en-US" dirty="0"/>
              <a:t>Further Analyses of Mechanisms</a:t>
            </a:r>
          </a:p>
        </p:txBody>
      </p:sp>
      <p:pic>
        <p:nvPicPr>
          <p:cNvPr id="15" name="Picture 14">
            <a:extLst>
              <a:ext uri="{FF2B5EF4-FFF2-40B4-BE49-F238E27FC236}">
                <a16:creationId xmlns:a16="http://schemas.microsoft.com/office/drawing/2014/main" id="{56D961FB-6702-D058-725E-0E63C5D184CF}"/>
              </a:ext>
            </a:extLst>
          </p:cNvPr>
          <p:cNvPicPr>
            <a:picLocks noChangeAspect="1"/>
          </p:cNvPicPr>
          <p:nvPr/>
        </p:nvPicPr>
        <p:blipFill rotWithShape="1">
          <a:blip r:embed="rId2"/>
          <a:srcRect r="73371"/>
          <a:stretch/>
        </p:blipFill>
        <p:spPr>
          <a:xfrm>
            <a:off x="6997700" y="1926542"/>
            <a:ext cx="4572000" cy="5136134"/>
          </a:xfrm>
          <a:prstGeom prst="rect">
            <a:avLst/>
          </a:prstGeom>
        </p:spPr>
      </p:pic>
      <p:sp>
        <p:nvSpPr>
          <p:cNvPr id="2" name="TextBox 1">
            <a:extLst>
              <a:ext uri="{FF2B5EF4-FFF2-40B4-BE49-F238E27FC236}">
                <a16:creationId xmlns:a16="http://schemas.microsoft.com/office/drawing/2014/main" id="{9A3FE636-16DA-3CB5-2FE4-60FBBB1D0832}"/>
              </a:ext>
            </a:extLst>
          </p:cNvPr>
          <p:cNvSpPr txBox="1"/>
          <p:nvPr/>
        </p:nvSpPr>
        <p:spPr>
          <a:xfrm>
            <a:off x="7867128" y="1355164"/>
            <a:ext cx="2743200" cy="492443"/>
          </a:xfrm>
          <a:prstGeom prst="rect">
            <a:avLst/>
          </a:prstGeom>
          <a:noFill/>
        </p:spPr>
        <p:txBody>
          <a:bodyPr wrap="square" rtlCol="0">
            <a:spAutoFit/>
          </a:bodyPr>
          <a:lstStyle/>
          <a:p>
            <a:pPr algn="ctr"/>
            <a:r>
              <a:rPr lang="en-US" sz="2600" dirty="0">
                <a:latin typeface="PF Das Grotesk Pro" panose="02000506040000020004" pitchFamily="2" charset="0"/>
              </a:rPr>
              <a:t>Hofstede</a:t>
            </a:r>
          </a:p>
        </p:txBody>
      </p:sp>
    </p:spTree>
    <p:extLst>
      <p:ext uri="{BB962C8B-B14F-4D97-AF65-F5344CB8AC3E}">
        <p14:creationId xmlns:p14="http://schemas.microsoft.com/office/powerpoint/2010/main" val="4058972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576FB33-A107-A0B9-95CD-ABB26E7687F7}"/>
              </a:ext>
            </a:extLst>
          </p:cNvPr>
          <p:cNvSpPr>
            <a:spLocks noGrp="1"/>
          </p:cNvSpPr>
          <p:nvPr>
            <p:ph idx="1"/>
          </p:nvPr>
        </p:nvSpPr>
        <p:spPr>
          <a:xfrm>
            <a:off x="434768" y="1112431"/>
            <a:ext cx="5486400" cy="5385264"/>
          </a:xfrm>
        </p:spPr>
        <p:txBody>
          <a:bodyPr>
            <a:normAutofit/>
          </a:bodyPr>
          <a:lstStyle/>
          <a:p>
            <a:r>
              <a:rPr lang="en-US" b="1" dirty="0">
                <a:solidFill>
                  <a:schemeClr val="bg1">
                    <a:lumMod val="75000"/>
                  </a:schemeClr>
                </a:solidFill>
              </a:rPr>
              <a:t>Coordination</a:t>
            </a:r>
          </a:p>
          <a:p>
            <a:pPr lvl="1"/>
            <a:r>
              <a:rPr lang="en-US" dirty="0">
                <a:solidFill>
                  <a:schemeClr val="bg1">
                    <a:lumMod val="75000"/>
                  </a:schemeClr>
                </a:solidFill>
              </a:rPr>
              <a:t>In which direction did knowledge flow?</a:t>
            </a:r>
          </a:p>
          <a:p>
            <a:pPr lvl="1"/>
            <a:r>
              <a:rPr lang="en-US" dirty="0">
                <a:solidFill>
                  <a:schemeClr val="bg1">
                    <a:lumMod val="75000"/>
                  </a:schemeClr>
                </a:solidFill>
              </a:rPr>
              <a:t>Did new teams benefit more?</a:t>
            </a:r>
          </a:p>
          <a:p>
            <a:pPr lvl="1"/>
            <a:endParaRPr lang="en-US" dirty="0">
              <a:solidFill>
                <a:schemeClr val="bg1">
                  <a:lumMod val="75000"/>
                </a:schemeClr>
              </a:solidFill>
            </a:endParaRPr>
          </a:p>
          <a:p>
            <a:r>
              <a:rPr lang="en-US" b="1" dirty="0"/>
              <a:t>Cooperation</a:t>
            </a:r>
          </a:p>
          <a:p>
            <a:pPr lvl="1"/>
            <a:r>
              <a:rPr lang="en-US" dirty="0">
                <a:solidFill>
                  <a:schemeClr val="bg1">
                    <a:lumMod val="75000"/>
                  </a:schemeClr>
                </a:solidFill>
              </a:rPr>
              <a:t>Did cultural distance matter?</a:t>
            </a:r>
          </a:p>
          <a:p>
            <a:pPr lvl="1"/>
            <a:r>
              <a:rPr lang="en-US" dirty="0"/>
              <a:t>Did geographic diversity matter?</a:t>
            </a:r>
          </a:p>
        </p:txBody>
      </p:sp>
      <p:sp>
        <p:nvSpPr>
          <p:cNvPr id="3" name="Slide Number Placeholder 2">
            <a:extLst>
              <a:ext uri="{FF2B5EF4-FFF2-40B4-BE49-F238E27FC236}">
                <a16:creationId xmlns:a16="http://schemas.microsoft.com/office/drawing/2014/main" id="{82285313-E18C-097E-D39A-EF83ED1CC22A}"/>
              </a:ext>
            </a:extLst>
          </p:cNvPr>
          <p:cNvSpPr>
            <a:spLocks noGrp="1"/>
          </p:cNvSpPr>
          <p:nvPr>
            <p:ph type="sldNum" sz="quarter" idx="12"/>
          </p:nvPr>
        </p:nvSpPr>
        <p:spPr/>
        <p:txBody>
          <a:bodyPr/>
          <a:lstStyle/>
          <a:p>
            <a:r>
              <a:rPr lang="en-US" dirty="0"/>
              <a:t>Kang &amp; Eklund  |  </a:t>
            </a:r>
            <a:fld id="{C7F3B074-FB2C-4D47-9498-48C84454F466}" type="slidenum">
              <a:rPr lang="en-US" smtClean="0"/>
              <a:pPr/>
              <a:t>42</a:t>
            </a:fld>
            <a:endParaRPr lang="en-US" dirty="0"/>
          </a:p>
        </p:txBody>
      </p:sp>
      <p:sp>
        <p:nvSpPr>
          <p:cNvPr id="4" name="Title 3">
            <a:extLst>
              <a:ext uri="{FF2B5EF4-FFF2-40B4-BE49-F238E27FC236}">
                <a16:creationId xmlns:a16="http://schemas.microsoft.com/office/drawing/2014/main" id="{9E005796-39BB-EE06-EFD0-A2C8B6F9A7FB}"/>
              </a:ext>
            </a:extLst>
          </p:cNvPr>
          <p:cNvSpPr>
            <a:spLocks noGrp="1"/>
          </p:cNvSpPr>
          <p:nvPr>
            <p:ph type="title"/>
          </p:nvPr>
        </p:nvSpPr>
        <p:spPr/>
        <p:txBody>
          <a:bodyPr/>
          <a:lstStyle/>
          <a:p>
            <a:r>
              <a:rPr lang="en-US" dirty="0"/>
              <a:t>Further Analyses of Mechanisms</a:t>
            </a:r>
          </a:p>
        </p:txBody>
      </p:sp>
      <p:pic>
        <p:nvPicPr>
          <p:cNvPr id="7" name="Picture 6">
            <a:extLst>
              <a:ext uri="{FF2B5EF4-FFF2-40B4-BE49-F238E27FC236}">
                <a16:creationId xmlns:a16="http://schemas.microsoft.com/office/drawing/2014/main" id="{0DF3F861-0ECF-274E-7AF8-CB0ACCF8CAB6}"/>
              </a:ext>
            </a:extLst>
          </p:cNvPr>
          <p:cNvPicPr>
            <a:picLocks noChangeAspect="1"/>
          </p:cNvPicPr>
          <p:nvPr/>
        </p:nvPicPr>
        <p:blipFill>
          <a:blip r:embed="rId2"/>
          <a:stretch>
            <a:fillRect/>
          </a:stretch>
        </p:blipFill>
        <p:spPr>
          <a:xfrm>
            <a:off x="6997700" y="1471635"/>
            <a:ext cx="4572000" cy="4666855"/>
          </a:xfrm>
          <a:prstGeom prst="rect">
            <a:avLst/>
          </a:prstGeom>
        </p:spPr>
      </p:pic>
    </p:spTree>
    <p:extLst>
      <p:ext uri="{BB962C8B-B14F-4D97-AF65-F5344CB8AC3E}">
        <p14:creationId xmlns:p14="http://schemas.microsoft.com/office/powerpoint/2010/main" val="3422395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576FB33-A107-A0B9-95CD-ABB26E7687F7}"/>
              </a:ext>
            </a:extLst>
          </p:cNvPr>
          <p:cNvSpPr>
            <a:spLocks noGrp="1"/>
          </p:cNvSpPr>
          <p:nvPr>
            <p:ph idx="1"/>
          </p:nvPr>
        </p:nvSpPr>
        <p:spPr>
          <a:xfrm>
            <a:off x="434768" y="1112431"/>
            <a:ext cx="5486400" cy="5385264"/>
          </a:xfrm>
        </p:spPr>
        <p:txBody>
          <a:bodyPr/>
          <a:lstStyle/>
          <a:p>
            <a:r>
              <a:rPr lang="en-US" dirty="0"/>
              <a:t>Asymmetry in invention benefits?</a:t>
            </a:r>
            <a:br>
              <a:rPr lang="en-US" dirty="0"/>
            </a:br>
            <a:r>
              <a:rPr lang="en-US" dirty="0"/>
              <a:t>(US vs non-US R&amp;D centers)</a:t>
            </a:r>
          </a:p>
          <a:p>
            <a:endParaRPr lang="en-US" dirty="0"/>
          </a:p>
        </p:txBody>
      </p:sp>
      <p:sp>
        <p:nvSpPr>
          <p:cNvPr id="3" name="Slide Number Placeholder 2">
            <a:extLst>
              <a:ext uri="{FF2B5EF4-FFF2-40B4-BE49-F238E27FC236}">
                <a16:creationId xmlns:a16="http://schemas.microsoft.com/office/drawing/2014/main" id="{82285313-E18C-097E-D39A-EF83ED1CC22A}"/>
              </a:ext>
            </a:extLst>
          </p:cNvPr>
          <p:cNvSpPr>
            <a:spLocks noGrp="1"/>
          </p:cNvSpPr>
          <p:nvPr>
            <p:ph type="sldNum" sz="quarter" idx="12"/>
          </p:nvPr>
        </p:nvSpPr>
        <p:spPr/>
        <p:txBody>
          <a:bodyPr/>
          <a:lstStyle/>
          <a:p>
            <a:r>
              <a:rPr lang="en-US" dirty="0"/>
              <a:t>Kang &amp; Eklund  |  </a:t>
            </a:r>
            <a:fld id="{C7F3B074-FB2C-4D47-9498-48C84454F466}" type="slidenum">
              <a:rPr lang="en-US" smtClean="0"/>
              <a:pPr/>
              <a:t>43</a:t>
            </a:fld>
            <a:endParaRPr lang="en-US" dirty="0"/>
          </a:p>
        </p:txBody>
      </p:sp>
      <p:sp>
        <p:nvSpPr>
          <p:cNvPr id="4" name="Title 3">
            <a:extLst>
              <a:ext uri="{FF2B5EF4-FFF2-40B4-BE49-F238E27FC236}">
                <a16:creationId xmlns:a16="http://schemas.microsoft.com/office/drawing/2014/main" id="{9E005796-39BB-EE06-EFD0-A2C8B6F9A7FB}"/>
              </a:ext>
            </a:extLst>
          </p:cNvPr>
          <p:cNvSpPr>
            <a:spLocks noGrp="1"/>
          </p:cNvSpPr>
          <p:nvPr>
            <p:ph type="title"/>
          </p:nvPr>
        </p:nvSpPr>
        <p:spPr/>
        <p:txBody>
          <a:bodyPr/>
          <a:lstStyle/>
          <a:p>
            <a:r>
              <a:rPr lang="en-US" dirty="0"/>
              <a:t>Further Analyses of Mechanisms</a:t>
            </a:r>
          </a:p>
        </p:txBody>
      </p:sp>
      <p:pic>
        <p:nvPicPr>
          <p:cNvPr id="7" name="Picture 6">
            <a:extLst>
              <a:ext uri="{FF2B5EF4-FFF2-40B4-BE49-F238E27FC236}">
                <a16:creationId xmlns:a16="http://schemas.microsoft.com/office/drawing/2014/main" id="{5266D7CD-1DE7-C8DA-6A13-EBDC260C8B7B}"/>
              </a:ext>
            </a:extLst>
          </p:cNvPr>
          <p:cNvPicPr>
            <a:picLocks noChangeAspect="1"/>
          </p:cNvPicPr>
          <p:nvPr/>
        </p:nvPicPr>
        <p:blipFill rotWithShape="1">
          <a:blip r:embed="rId2"/>
          <a:srcRect t="9876" b="14503"/>
          <a:stretch/>
        </p:blipFill>
        <p:spPr>
          <a:xfrm>
            <a:off x="6997700" y="1416005"/>
            <a:ext cx="4572000" cy="4778115"/>
          </a:xfrm>
          <a:prstGeom prst="rect">
            <a:avLst/>
          </a:prstGeom>
        </p:spPr>
      </p:pic>
    </p:spTree>
    <p:extLst>
      <p:ext uri="{BB962C8B-B14F-4D97-AF65-F5344CB8AC3E}">
        <p14:creationId xmlns:p14="http://schemas.microsoft.com/office/powerpoint/2010/main" val="979313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576FB33-A107-A0B9-95CD-ABB26E7687F7}"/>
              </a:ext>
            </a:extLst>
          </p:cNvPr>
          <p:cNvSpPr>
            <a:spLocks noGrp="1"/>
          </p:cNvSpPr>
          <p:nvPr>
            <p:ph idx="1"/>
          </p:nvPr>
        </p:nvSpPr>
        <p:spPr>
          <a:xfrm>
            <a:off x="434768" y="1112431"/>
            <a:ext cx="5486400" cy="5385264"/>
          </a:xfrm>
        </p:spPr>
        <p:txBody>
          <a:bodyPr/>
          <a:lstStyle/>
          <a:p>
            <a:r>
              <a:rPr lang="en-US" dirty="0">
                <a:solidFill>
                  <a:schemeClr val="bg1">
                    <a:lumMod val="75000"/>
                  </a:schemeClr>
                </a:solidFill>
              </a:rPr>
              <a:t>Asymmetry in invention benefits?</a:t>
            </a:r>
            <a:br>
              <a:rPr lang="en-US" dirty="0">
                <a:solidFill>
                  <a:schemeClr val="bg1">
                    <a:lumMod val="75000"/>
                  </a:schemeClr>
                </a:solidFill>
              </a:rPr>
            </a:br>
            <a:r>
              <a:rPr lang="en-US" dirty="0">
                <a:solidFill>
                  <a:schemeClr val="bg1">
                    <a:lumMod val="75000"/>
                  </a:schemeClr>
                </a:solidFill>
              </a:rPr>
              <a:t>(US vs non-US R&amp;D centers</a:t>
            </a:r>
            <a:endParaRPr lang="en-US" dirty="0"/>
          </a:p>
          <a:p>
            <a:endParaRPr lang="en-US" dirty="0"/>
          </a:p>
          <a:p>
            <a:endParaRPr lang="en-US" dirty="0"/>
          </a:p>
          <a:p>
            <a:r>
              <a:rPr lang="en-US" dirty="0"/>
              <a:t>Did short-term visits facilitate long-term, permanent migration?</a:t>
            </a:r>
            <a:br>
              <a:rPr lang="en-US" dirty="0"/>
            </a:br>
            <a:r>
              <a:rPr lang="en-US" dirty="0"/>
              <a:t>(sample: all USPTO inventors)</a:t>
            </a:r>
          </a:p>
        </p:txBody>
      </p:sp>
      <p:sp>
        <p:nvSpPr>
          <p:cNvPr id="3" name="Slide Number Placeholder 2">
            <a:extLst>
              <a:ext uri="{FF2B5EF4-FFF2-40B4-BE49-F238E27FC236}">
                <a16:creationId xmlns:a16="http://schemas.microsoft.com/office/drawing/2014/main" id="{82285313-E18C-097E-D39A-EF83ED1CC22A}"/>
              </a:ext>
            </a:extLst>
          </p:cNvPr>
          <p:cNvSpPr>
            <a:spLocks noGrp="1"/>
          </p:cNvSpPr>
          <p:nvPr>
            <p:ph type="sldNum" sz="quarter" idx="12"/>
          </p:nvPr>
        </p:nvSpPr>
        <p:spPr/>
        <p:txBody>
          <a:bodyPr/>
          <a:lstStyle/>
          <a:p>
            <a:r>
              <a:rPr lang="en-US" dirty="0"/>
              <a:t>Kang &amp; Eklund  |  </a:t>
            </a:r>
            <a:fld id="{C7F3B074-FB2C-4D47-9498-48C84454F466}" type="slidenum">
              <a:rPr lang="en-US" smtClean="0"/>
              <a:pPr/>
              <a:t>44</a:t>
            </a:fld>
            <a:endParaRPr lang="en-US" dirty="0"/>
          </a:p>
        </p:txBody>
      </p:sp>
      <p:sp>
        <p:nvSpPr>
          <p:cNvPr id="4" name="Title 3">
            <a:extLst>
              <a:ext uri="{FF2B5EF4-FFF2-40B4-BE49-F238E27FC236}">
                <a16:creationId xmlns:a16="http://schemas.microsoft.com/office/drawing/2014/main" id="{9E005796-39BB-EE06-EFD0-A2C8B6F9A7FB}"/>
              </a:ext>
            </a:extLst>
          </p:cNvPr>
          <p:cNvSpPr>
            <a:spLocks noGrp="1"/>
          </p:cNvSpPr>
          <p:nvPr>
            <p:ph type="title"/>
          </p:nvPr>
        </p:nvSpPr>
        <p:spPr/>
        <p:txBody>
          <a:bodyPr/>
          <a:lstStyle/>
          <a:p>
            <a:r>
              <a:rPr lang="en-US" dirty="0"/>
              <a:t>Further Analyses of Mechanisms</a:t>
            </a:r>
          </a:p>
        </p:txBody>
      </p:sp>
      <p:pic>
        <p:nvPicPr>
          <p:cNvPr id="2" name="Picture 1">
            <a:extLst>
              <a:ext uri="{FF2B5EF4-FFF2-40B4-BE49-F238E27FC236}">
                <a16:creationId xmlns:a16="http://schemas.microsoft.com/office/drawing/2014/main" id="{883C5029-9E53-72B9-2270-6466A2233F95}"/>
              </a:ext>
            </a:extLst>
          </p:cNvPr>
          <p:cNvPicPr>
            <a:picLocks noChangeAspect="1"/>
          </p:cNvPicPr>
          <p:nvPr/>
        </p:nvPicPr>
        <p:blipFill>
          <a:blip r:embed="rId2"/>
          <a:stretch>
            <a:fillRect/>
          </a:stretch>
        </p:blipFill>
        <p:spPr>
          <a:xfrm>
            <a:off x="5736715" y="1384776"/>
            <a:ext cx="6432250" cy="4118427"/>
          </a:xfrm>
          <a:prstGeom prst="rect">
            <a:avLst/>
          </a:prstGeom>
        </p:spPr>
      </p:pic>
    </p:spTree>
    <p:extLst>
      <p:ext uri="{BB962C8B-B14F-4D97-AF65-F5344CB8AC3E}">
        <p14:creationId xmlns:p14="http://schemas.microsoft.com/office/powerpoint/2010/main" val="235910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933945-D300-0AAA-E053-394DE08CFEE3}"/>
              </a:ext>
            </a:extLst>
          </p:cNvPr>
          <p:cNvSpPr>
            <a:spLocks noGrp="1"/>
          </p:cNvSpPr>
          <p:nvPr>
            <p:ph idx="1"/>
          </p:nvPr>
        </p:nvSpPr>
        <p:spPr/>
        <p:txBody>
          <a:bodyPr>
            <a:normAutofit fontScale="92500" lnSpcReduction="10000"/>
          </a:bodyPr>
          <a:lstStyle/>
          <a:p>
            <a:pPr marL="0" indent="0">
              <a:buNone/>
            </a:pPr>
            <a:r>
              <a:rPr lang="en-US" dirty="0">
                <a:highlight>
                  <a:srgbClr val="F0EBD7"/>
                </a:highlight>
              </a:rPr>
              <a:t>To the literature on organization design:</a:t>
            </a:r>
          </a:p>
          <a:p>
            <a:r>
              <a:rPr lang="en-US" dirty="0"/>
              <a:t>Short-term visits can help to address two key challenges: division of labor and integration of effort</a:t>
            </a:r>
          </a:p>
          <a:p>
            <a:pPr lvl="1"/>
            <a:r>
              <a:rPr lang="en-US" dirty="0"/>
              <a:t>Enhances coordination through enabling richer communication and effective feedback</a:t>
            </a:r>
          </a:p>
          <a:p>
            <a:pPr lvl="1"/>
            <a:r>
              <a:rPr lang="en-US" dirty="0"/>
              <a:t>Enhances cooperation through facilitating greater trust between employees</a:t>
            </a:r>
          </a:p>
          <a:p>
            <a:pPr marL="0" indent="0">
              <a:buNone/>
            </a:pPr>
            <a:r>
              <a:rPr lang="en-US" dirty="0">
                <a:highlight>
                  <a:srgbClr val="F0EBD7"/>
                </a:highlight>
              </a:rPr>
              <a:t>To the literature on innovation:</a:t>
            </a:r>
          </a:p>
          <a:p>
            <a:r>
              <a:rPr lang="en-US" dirty="0"/>
              <a:t>Effective recombination of knowledge requires both effective task (coordination) and relationship management (cooperation)</a:t>
            </a:r>
          </a:p>
          <a:p>
            <a:pPr marL="0" indent="0">
              <a:buNone/>
            </a:pPr>
            <a:r>
              <a:rPr lang="en-US" dirty="0">
                <a:highlight>
                  <a:srgbClr val="F0EBD7"/>
                </a:highlight>
              </a:rPr>
              <a:t>To the literature on international migration:</a:t>
            </a:r>
          </a:p>
          <a:p>
            <a:r>
              <a:rPr lang="en-US" dirty="0"/>
              <a:t>Even short-term migration can enhance business and national innovation output</a:t>
            </a:r>
          </a:p>
          <a:p>
            <a:pPr lvl="1"/>
            <a:r>
              <a:rPr lang="en-US" dirty="0"/>
              <a:t>With the benefits being enhanced by more diverse migration</a:t>
            </a:r>
          </a:p>
          <a:p>
            <a:endParaRPr lang="en-US" dirty="0"/>
          </a:p>
        </p:txBody>
      </p:sp>
      <p:sp>
        <p:nvSpPr>
          <p:cNvPr id="3" name="Slide Number Placeholder 2">
            <a:extLst>
              <a:ext uri="{FF2B5EF4-FFF2-40B4-BE49-F238E27FC236}">
                <a16:creationId xmlns:a16="http://schemas.microsoft.com/office/drawing/2014/main" id="{82285313-E18C-097E-D39A-EF83ED1CC22A}"/>
              </a:ext>
            </a:extLst>
          </p:cNvPr>
          <p:cNvSpPr>
            <a:spLocks noGrp="1"/>
          </p:cNvSpPr>
          <p:nvPr>
            <p:ph type="sldNum" sz="quarter" idx="12"/>
          </p:nvPr>
        </p:nvSpPr>
        <p:spPr/>
        <p:txBody>
          <a:bodyPr/>
          <a:lstStyle/>
          <a:p>
            <a:r>
              <a:rPr lang="en-US" dirty="0"/>
              <a:t>Kang &amp; Eklund  |  </a:t>
            </a:r>
            <a:fld id="{C7F3B074-FB2C-4D47-9498-48C84454F466}" type="slidenum">
              <a:rPr lang="en-US" smtClean="0"/>
              <a:pPr/>
              <a:t>45</a:t>
            </a:fld>
            <a:endParaRPr lang="en-US" dirty="0"/>
          </a:p>
        </p:txBody>
      </p:sp>
      <p:sp>
        <p:nvSpPr>
          <p:cNvPr id="4" name="Title 3">
            <a:extLst>
              <a:ext uri="{FF2B5EF4-FFF2-40B4-BE49-F238E27FC236}">
                <a16:creationId xmlns:a16="http://schemas.microsoft.com/office/drawing/2014/main" id="{9E005796-39BB-EE06-EFD0-A2C8B6F9A7FB}"/>
              </a:ext>
            </a:extLst>
          </p:cNvPr>
          <p:cNvSpPr>
            <a:spLocks noGrp="1"/>
          </p:cNvSpPr>
          <p:nvPr>
            <p:ph type="title"/>
          </p:nvPr>
        </p:nvSpPr>
        <p:spPr/>
        <p:txBody>
          <a:bodyPr/>
          <a:lstStyle/>
          <a:p>
            <a:r>
              <a:rPr lang="en-US" dirty="0"/>
              <a:t>Contributions</a:t>
            </a:r>
          </a:p>
        </p:txBody>
      </p:sp>
    </p:spTree>
    <p:extLst>
      <p:ext uri="{BB962C8B-B14F-4D97-AF65-F5344CB8AC3E}">
        <p14:creationId xmlns:p14="http://schemas.microsoft.com/office/powerpoint/2010/main" val="220937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 Ways to Fix the Zoom Share Screen Not Working - Pletaura">
            <a:extLst>
              <a:ext uri="{FF2B5EF4-FFF2-40B4-BE49-F238E27FC236}">
                <a16:creationId xmlns:a16="http://schemas.microsoft.com/office/drawing/2014/main" id="{AE089C21-0E81-9971-94EA-9FFCDD83B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0"/>
            <a:ext cx="107981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A3EA59-5067-CC62-AC07-C4B8F0B11C69}"/>
              </a:ext>
            </a:extLst>
          </p:cNvPr>
          <p:cNvPicPr>
            <a:picLocks noChangeAspect="1"/>
          </p:cNvPicPr>
          <p:nvPr/>
        </p:nvPicPr>
        <p:blipFill>
          <a:blip r:embed="rId4"/>
          <a:stretch>
            <a:fillRect/>
          </a:stretch>
        </p:blipFill>
        <p:spPr>
          <a:xfrm>
            <a:off x="1080911" y="1004048"/>
            <a:ext cx="8921046" cy="5031535"/>
          </a:xfrm>
          <a:prstGeom prst="rect">
            <a:avLst/>
          </a:prstGeom>
        </p:spPr>
      </p:pic>
      <p:pic>
        <p:nvPicPr>
          <p:cNvPr id="5" name="Picture 4">
            <a:extLst>
              <a:ext uri="{FF2B5EF4-FFF2-40B4-BE49-F238E27FC236}">
                <a16:creationId xmlns:a16="http://schemas.microsoft.com/office/drawing/2014/main" id="{DF97A535-866F-4B78-5602-B42C4FB0192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149591" y="1004048"/>
            <a:ext cx="1104900" cy="1420586"/>
          </a:xfrm>
          <a:prstGeom prst="rect">
            <a:avLst/>
          </a:prstGeom>
        </p:spPr>
      </p:pic>
      <p:pic>
        <p:nvPicPr>
          <p:cNvPr id="2" name="Picture 1">
            <a:extLst>
              <a:ext uri="{FF2B5EF4-FFF2-40B4-BE49-F238E27FC236}">
                <a16:creationId xmlns:a16="http://schemas.microsoft.com/office/drawing/2014/main" id="{FE9FFE76-B264-E0F3-9F95-92A0548D1EF3}"/>
              </a:ext>
            </a:extLst>
          </p:cNvPr>
          <p:cNvPicPr>
            <a:picLocks noChangeAspect="1"/>
          </p:cNvPicPr>
          <p:nvPr/>
        </p:nvPicPr>
        <p:blipFill>
          <a:blip r:embed="rId6"/>
          <a:stretch>
            <a:fillRect/>
          </a:stretch>
        </p:blipFill>
        <p:spPr>
          <a:xfrm>
            <a:off x="387350" y="181631"/>
            <a:ext cx="7759700" cy="3924300"/>
          </a:xfrm>
          <a:prstGeom prst="rect">
            <a:avLst/>
          </a:prstGeom>
          <a:ln>
            <a:solidFill>
              <a:schemeClr val="tx1"/>
            </a:solidFill>
          </a:ln>
        </p:spPr>
      </p:pic>
      <p:pic>
        <p:nvPicPr>
          <p:cNvPr id="4" name="Picture 3">
            <a:extLst>
              <a:ext uri="{FF2B5EF4-FFF2-40B4-BE49-F238E27FC236}">
                <a16:creationId xmlns:a16="http://schemas.microsoft.com/office/drawing/2014/main" id="{01B99AA9-811D-6804-9933-D43B99061BED}"/>
              </a:ext>
            </a:extLst>
          </p:cNvPr>
          <p:cNvPicPr>
            <a:picLocks noChangeAspect="1"/>
          </p:cNvPicPr>
          <p:nvPr/>
        </p:nvPicPr>
        <p:blipFill>
          <a:blip r:embed="rId7"/>
          <a:stretch>
            <a:fillRect/>
          </a:stretch>
        </p:blipFill>
        <p:spPr>
          <a:xfrm>
            <a:off x="4204066" y="1889821"/>
            <a:ext cx="7772400" cy="4786548"/>
          </a:xfrm>
          <a:prstGeom prst="rect">
            <a:avLst/>
          </a:prstGeom>
          <a:ln>
            <a:solidFill>
              <a:schemeClr val="tx1"/>
            </a:solidFill>
          </a:ln>
        </p:spPr>
      </p:pic>
    </p:spTree>
    <p:extLst>
      <p:ext uri="{BB962C8B-B14F-4D97-AF65-F5344CB8AC3E}">
        <p14:creationId xmlns:p14="http://schemas.microsoft.com/office/powerpoint/2010/main" val="38294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6A691A71-89E3-4700-8F6E-30EF8D246483}"/>
              </a:ext>
            </a:extLst>
          </p:cNvPr>
          <p:cNvSpPr>
            <a:spLocks noGrp="1"/>
          </p:cNvSpPr>
          <p:nvPr>
            <p:ph type="subTitle" idx="1"/>
          </p:nvPr>
        </p:nvSpPr>
        <p:spPr>
          <a:xfrm>
            <a:off x="2667000" y="5003294"/>
            <a:ext cx="6858000" cy="785478"/>
          </a:xfrm>
        </p:spPr>
        <p:txBody>
          <a:bodyPr>
            <a:normAutofit/>
          </a:bodyPr>
          <a:lstStyle/>
          <a:p>
            <a:pPr>
              <a:lnSpc>
                <a:spcPct val="100000"/>
              </a:lnSpc>
              <a:spcBef>
                <a:spcPts val="0"/>
              </a:spcBef>
            </a:pPr>
            <a:r>
              <a:rPr lang="en-US" sz="2000" dirty="0">
                <a:ea typeface="Pretendard" panose="02000503000000020004" pitchFamily="2" charset="-127"/>
                <a:cs typeface="Pretendard" panose="02000503000000020004" pitchFamily="2" charset="-127"/>
              </a:rPr>
              <a:t>November 25, 2022</a:t>
            </a:r>
          </a:p>
          <a:p>
            <a:pPr>
              <a:lnSpc>
                <a:spcPct val="100000"/>
              </a:lnSpc>
              <a:spcBef>
                <a:spcPts val="0"/>
              </a:spcBef>
            </a:pPr>
            <a:r>
              <a:rPr lang="en-US" sz="2000" dirty="0">
                <a:ea typeface="Pretendard" panose="02000503000000020004" pitchFamily="2" charset="-127"/>
                <a:cs typeface="Pretendard" panose="02000503000000020004" pitchFamily="2" charset="-127"/>
              </a:rPr>
              <a:t>KAIST Business School</a:t>
            </a:r>
          </a:p>
        </p:txBody>
      </p:sp>
      <p:graphicFrame>
        <p:nvGraphicFramePr>
          <p:cNvPr id="2" name="Table 2">
            <a:extLst>
              <a:ext uri="{FF2B5EF4-FFF2-40B4-BE49-F238E27FC236}">
                <a16:creationId xmlns:a16="http://schemas.microsoft.com/office/drawing/2014/main" id="{821C9C94-1EA6-464B-A0B1-01DE44EE938A}"/>
              </a:ext>
            </a:extLst>
          </p:cNvPr>
          <p:cNvGraphicFramePr>
            <a:graphicFrameLocks noGrp="1"/>
          </p:cNvGraphicFramePr>
          <p:nvPr>
            <p:extLst>
              <p:ext uri="{D42A27DB-BD31-4B8C-83A1-F6EECF244321}">
                <p14:modId xmlns:p14="http://schemas.microsoft.com/office/powerpoint/2010/main" val="1276167392"/>
              </p:ext>
            </p:extLst>
          </p:nvPr>
        </p:nvGraphicFramePr>
        <p:xfrm>
          <a:off x="760978" y="1005687"/>
          <a:ext cx="10670044" cy="1280160"/>
        </p:xfrm>
        <a:graphic>
          <a:graphicData uri="http://schemas.openxmlformats.org/drawingml/2006/table">
            <a:tbl>
              <a:tblPr firstRow="1" bandRow="1">
                <a:tableStyleId>{5C22544A-7EE6-4342-B048-85BDC9FD1C3A}</a:tableStyleId>
              </a:tblPr>
              <a:tblGrid>
                <a:gridCol w="10670044">
                  <a:extLst>
                    <a:ext uri="{9D8B030D-6E8A-4147-A177-3AD203B41FA5}">
                      <a16:colId xmlns:a16="http://schemas.microsoft.com/office/drawing/2014/main" val="2578996749"/>
                    </a:ext>
                  </a:extLst>
                </a:gridCol>
              </a:tblGrid>
              <a:tr h="1280160">
                <a:tc>
                  <a:txBody>
                    <a:bodyPr/>
                    <a:lstStyle/>
                    <a:p>
                      <a:pPr algn="ctr"/>
                      <a:r>
                        <a:rPr lang="en-US" sz="4300" b="1" i="0" dirty="0">
                          <a:solidFill>
                            <a:srgbClr val="A80532"/>
                          </a:solidFill>
                          <a:latin typeface="PF Das Grotesk Pro" panose="02000506040000020004" pitchFamily="2" charset="0"/>
                          <a:ea typeface="Roboto Slab Medium" pitchFamily="2" charset="0"/>
                        </a:rPr>
                        <a:t>Visas, Visits, and Scientific Advances</a:t>
                      </a:r>
                      <a:br>
                        <a:rPr lang="en-US" sz="4300" b="1" i="0" dirty="0">
                          <a:solidFill>
                            <a:srgbClr val="A80532"/>
                          </a:solidFill>
                          <a:latin typeface="PF Das Grotesk Pro" panose="02000506040000020004" pitchFamily="2" charset="0"/>
                          <a:ea typeface="Roboto Slab Medium" pitchFamily="2" charset="0"/>
                        </a:rPr>
                      </a:br>
                      <a:r>
                        <a:rPr lang="en-US" sz="2000" b="0" i="0" dirty="0">
                          <a:solidFill>
                            <a:schemeClr val="tx1"/>
                          </a:solidFill>
                          <a:latin typeface="PF Das Grotesk Pro" panose="02000506040000020004" pitchFamily="2" charset="0"/>
                          <a:ea typeface="Roboto Slab Medium" pitchFamily="2" charset="0"/>
                        </a:rPr>
                        <a:t>(tentative title)</a:t>
                      </a:r>
                    </a:p>
                  </a:txBody>
                  <a:tcPr anchor="ct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pattFill prst="ltUpDiag">
                      <a:fgClr>
                        <a:schemeClr val="bg1">
                          <a:lumMod val="95000"/>
                        </a:schemeClr>
                      </a:fgClr>
                      <a:bgClr>
                        <a:schemeClr val="bg1"/>
                      </a:bgClr>
                    </a:pattFill>
                  </a:tcPr>
                </a:tc>
                <a:extLst>
                  <a:ext uri="{0D108BD9-81ED-4DB2-BD59-A6C34878D82A}">
                    <a16:rowId xmlns:a16="http://schemas.microsoft.com/office/drawing/2014/main" val="3559099140"/>
                  </a:ext>
                </a:extLst>
              </a:tr>
            </a:tbl>
          </a:graphicData>
        </a:graphic>
      </p:graphicFrame>
      <p:sp>
        <p:nvSpPr>
          <p:cNvPr id="9" name="Subtitle 2">
            <a:extLst>
              <a:ext uri="{FF2B5EF4-FFF2-40B4-BE49-F238E27FC236}">
                <a16:creationId xmlns:a16="http://schemas.microsoft.com/office/drawing/2014/main" id="{D146956F-310F-4D89-AC69-B7825BD0894C}"/>
              </a:ext>
            </a:extLst>
          </p:cNvPr>
          <p:cNvSpPr txBox="1">
            <a:spLocks/>
          </p:cNvSpPr>
          <p:nvPr/>
        </p:nvSpPr>
        <p:spPr>
          <a:xfrm>
            <a:off x="3168805" y="3443526"/>
            <a:ext cx="2339898" cy="49775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700" kern="1200" baseline="0">
                <a:solidFill>
                  <a:schemeClr val="tx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200" b="1" dirty="0">
                <a:latin typeface="PF Das Grotesk Pro" panose="02000506040000020004" pitchFamily="2" charset="0"/>
                <a:ea typeface="Pretendard" panose="02000503000000020004" pitchFamily="2" charset="-127"/>
                <a:cs typeface="Pretendard" panose="02000503000000020004" pitchFamily="2" charset="-127"/>
              </a:rPr>
              <a:t>Hyo Kang</a:t>
            </a:r>
          </a:p>
          <a:p>
            <a:pPr>
              <a:lnSpc>
                <a:spcPct val="100000"/>
              </a:lnSpc>
            </a:pPr>
            <a:r>
              <a:rPr lang="en-US" sz="2200" dirty="0">
                <a:latin typeface="PF Das Grotesk Pro" panose="02000506040000020004" pitchFamily="2" charset="0"/>
                <a:ea typeface="Pretendard" panose="02000503000000020004" pitchFamily="2" charset="-127"/>
                <a:cs typeface="Pretendard" panose="02000503000000020004" pitchFamily="2" charset="-127"/>
              </a:rPr>
              <a:t>USC Marshall</a:t>
            </a:r>
          </a:p>
        </p:txBody>
      </p:sp>
      <p:pic>
        <p:nvPicPr>
          <p:cNvPr id="4" name="Picture 3">
            <a:extLst>
              <a:ext uri="{FF2B5EF4-FFF2-40B4-BE49-F238E27FC236}">
                <a16:creationId xmlns:a16="http://schemas.microsoft.com/office/drawing/2014/main" id="{5E9BF745-160F-2CCA-E898-43ED14052C8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687" y="5973336"/>
            <a:ext cx="2351314" cy="822960"/>
          </a:xfrm>
          <a:prstGeom prst="rect">
            <a:avLst/>
          </a:prstGeom>
        </p:spPr>
      </p:pic>
      <p:sp>
        <p:nvSpPr>
          <p:cNvPr id="7" name="Subtitle 2">
            <a:extLst>
              <a:ext uri="{FF2B5EF4-FFF2-40B4-BE49-F238E27FC236}">
                <a16:creationId xmlns:a16="http://schemas.microsoft.com/office/drawing/2014/main" id="{0E5876E1-0302-0921-0677-7CD3C5C27D7F}"/>
              </a:ext>
            </a:extLst>
          </p:cNvPr>
          <p:cNvSpPr txBox="1">
            <a:spLocks/>
          </p:cNvSpPr>
          <p:nvPr/>
        </p:nvSpPr>
        <p:spPr>
          <a:xfrm>
            <a:off x="6768791" y="3443526"/>
            <a:ext cx="2339898" cy="49775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700" kern="1200" baseline="0">
                <a:solidFill>
                  <a:schemeClr val="tx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200" b="1" dirty="0" err="1">
                <a:latin typeface="PF Das Grotesk Pro" panose="02000506040000020004" pitchFamily="2" charset="0"/>
                <a:ea typeface="Pretendard" panose="02000503000000020004" pitchFamily="2" charset="-127"/>
                <a:cs typeface="Pretendard" panose="02000503000000020004" pitchFamily="2" charset="-127"/>
              </a:rPr>
              <a:t>Chunguen</a:t>
            </a:r>
            <a:r>
              <a:rPr lang="en-US" sz="2200" b="1" dirty="0">
                <a:latin typeface="PF Das Grotesk Pro" panose="02000506040000020004" pitchFamily="2" charset="0"/>
                <a:ea typeface="Pretendard" panose="02000503000000020004" pitchFamily="2" charset="-127"/>
                <a:cs typeface="Pretendard" panose="02000503000000020004" pitchFamily="2" charset="-127"/>
              </a:rPr>
              <a:t> Yoon</a:t>
            </a:r>
          </a:p>
          <a:p>
            <a:pPr>
              <a:lnSpc>
                <a:spcPct val="100000"/>
              </a:lnSpc>
            </a:pPr>
            <a:r>
              <a:rPr lang="en-US" sz="2200" dirty="0">
                <a:latin typeface="PF Das Grotesk Pro" panose="02000506040000020004" pitchFamily="2" charset="0"/>
                <a:ea typeface="Pretendard" panose="02000503000000020004" pitchFamily="2" charset="-127"/>
                <a:cs typeface="Pretendard" panose="02000503000000020004" pitchFamily="2" charset="-127"/>
              </a:rPr>
              <a:t>KDI School</a:t>
            </a:r>
          </a:p>
        </p:txBody>
      </p:sp>
      <p:pic>
        <p:nvPicPr>
          <p:cNvPr id="6" name="Picture 5">
            <a:extLst>
              <a:ext uri="{FF2B5EF4-FFF2-40B4-BE49-F238E27FC236}">
                <a16:creationId xmlns:a16="http://schemas.microsoft.com/office/drawing/2014/main" id="{B51F46F8-00D8-65D5-F058-BF6E5C911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3587" y="5852313"/>
            <a:ext cx="1586260" cy="857438"/>
          </a:xfrm>
          <a:prstGeom prst="rect">
            <a:avLst/>
          </a:prstGeom>
        </p:spPr>
      </p:pic>
    </p:spTree>
    <p:extLst>
      <p:ext uri="{BB962C8B-B14F-4D97-AF65-F5344CB8AC3E}">
        <p14:creationId xmlns:p14="http://schemas.microsoft.com/office/powerpoint/2010/main" val="1813785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F3958-DB27-FFC9-0F92-15668CF922DB}"/>
              </a:ext>
            </a:extLst>
          </p:cNvPr>
          <p:cNvSpPr>
            <a:spLocks noGrp="1"/>
          </p:cNvSpPr>
          <p:nvPr>
            <p:ph idx="1"/>
          </p:nvPr>
        </p:nvSpPr>
        <p:spPr/>
        <p:txBody>
          <a:bodyPr>
            <a:normAutofit/>
          </a:bodyPr>
          <a:lstStyle/>
          <a:p>
            <a:r>
              <a:rPr lang="en-US" b="1" dirty="0"/>
              <a:t>Research question</a:t>
            </a:r>
          </a:p>
          <a:p>
            <a:pPr lvl="1"/>
            <a:r>
              <a:rPr lang="en-US" dirty="0"/>
              <a:t>How do short-term visits affect </a:t>
            </a:r>
            <a:r>
              <a:rPr lang="en-US" dirty="0">
                <a:solidFill>
                  <a:srgbClr val="991B1E"/>
                </a:solidFill>
              </a:rPr>
              <a:t>academic collaboration </a:t>
            </a:r>
            <a:r>
              <a:rPr lang="en-US" dirty="0"/>
              <a:t>and productivity?</a:t>
            </a:r>
            <a:endParaRPr lang="en-US" b="1" dirty="0"/>
          </a:p>
          <a:p>
            <a:r>
              <a:rPr lang="en-US" b="1" dirty="0"/>
              <a:t>Empirical Context</a:t>
            </a:r>
          </a:p>
          <a:p>
            <a:pPr lvl="1"/>
            <a:r>
              <a:rPr lang="en-US" dirty="0"/>
              <a:t>Academic publications and conference proceedings, 1981-2020</a:t>
            </a:r>
          </a:p>
          <a:p>
            <a:pPr lvl="1"/>
            <a:r>
              <a:rPr lang="en-US" dirty="0"/>
              <a:t>Organic collaboration via conferences and seminars</a:t>
            </a:r>
          </a:p>
          <a:p>
            <a:pPr lvl="2"/>
            <a:r>
              <a:rPr lang="en-US" dirty="0"/>
              <a:t>Academics don’t have R&amp;D/publication managers; don’t face firm boundaries (leakage)</a:t>
            </a:r>
          </a:p>
          <a:p>
            <a:r>
              <a:rPr lang="en-US" b="1" dirty="0"/>
              <a:t>Data</a:t>
            </a:r>
          </a:p>
          <a:p>
            <a:pPr lvl="1"/>
            <a:r>
              <a:rPr lang="en-US" dirty="0"/>
              <a:t>Scopus data (23,452+ peer-reviewed journals, 77.8M+ records)</a:t>
            </a:r>
          </a:p>
          <a:p>
            <a:pPr lvl="2"/>
            <a:r>
              <a:rPr lang="en-US" dirty="0"/>
              <a:t>1981-2000: done</a:t>
            </a:r>
          </a:p>
          <a:p>
            <a:pPr lvl="2"/>
            <a:r>
              <a:rPr lang="en-US" dirty="0"/>
              <a:t>2001-2020: in progress</a:t>
            </a:r>
          </a:p>
        </p:txBody>
      </p:sp>
      <p:sp>
        <p:nvSpPr>
          <p:cNvPr id="3" name="Slide Number Placeholder 2">
            <a:extLst>
              <a:ext uri="{FF2B5EF4-FFF2-40B4-BE49-F238E27FC236}">
                <a16:creationId xmlns:a16="http://schemas.microsoft.com/office/drawing/2014/main" id="{582B0FFB-821B-2D96-08B2-0EE8E193BB73}"/>
              </a:ext>
            </a:extLst>
          </p:cNvPr>
          <p:cNvSpPr>
            <a:spLocks noGrp="1"/>
          </p:cNvSpPr>
          <p:nvPr>
            <p:ph type="sldNum" sz="quarter" idx="12"/>
          </p:nvPr>
        </p:nvSpPr>
        <p:spPr/>
        <p:txBody>
          <a:bodyPr/>
          <a:lstStyle/>
          <a:p>
            <a:fld id="{C7F3B074-FB2C-4D47-9498-48C84454F466}" type="slidenum">
              <a:rPr lang="en-US" smtClean="0">
                <a:latin typeface="PF Das Grotesk Pro" panose="02000506040000020004" pitchFamily="2" charset="0"/>
              </a:rPr>
              <a:pPr/>
              <a:t>48</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ED80641D-CD76-B2FC-5F63-DA4560A4FFAB}"/>
              </a:ext>
            </a:extLst>
          </p:cNvPr>
          <p:cNvSpPr>
            <a:spLocks noGrp="1"/>
          </p:cNvSpPr>
          <p:nvPr>
            <p:ph type="title"/>
          </p:nvPr>
        </p:nvSpPr>
        <p:spPr/>
        <p:txBody>
          <a:bodyPr/>
          <a:lstStyle/>
          <a:p>
            <a:r>
              <a:rPr lang="en-US" dirty="0">
                <a:solidFill>
                  <a:srgbClr val="991B1E"/>
                </a:solidFill>
              </a:rPr>
              <a:t>Overview</a:t>
            </a:r>
          </a:p>
        </p:txBody>
      </p:sp>
    </p:spTree>
    <p:extLst>
      <p:ext uri="{BB962C8B-B14F-4D97-AF65-F5344CB8AC3E}">
        <p14:creationId xmlns:p14="http://schemas.microsoft.com/office/powerpoint/2010/main" val="129339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solidFill>
                  <a:srgbClr val="991B1E"/>
                </a:solidFill>
              </a:rPr>
              <a:t>Visas, Visits, and Scientific Advances</a:t>
            </a:r>
            <a:endParaRPr lang="en-US" dirty="0"/>
          </a:p>
        </p:txBody>
      </p:sp>
      <p:sp>
        <p:nvSpPr>
          <p:cNvPr id="8" name="Slide Number Placeholder 2">
            <a:extLst>
              <a:ext uri="{FF2B5EF4-FFF2-40B4-BE49-F238E27FC236}">
                <a16:creationId xmlns:a16="http://schemas.microsoft.com/office/drawing/2014/main" id="{4FB1998A-40DB-4E68-1B07-7DB9E5A4CBE0}"/>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latin typeface="PF Das Grotesk Pro" panose="02000506040000020004" pitchFamily="2" charset="0"/>
              </a:rPr>
              <a:pPr/>
              <a:t>49</a:t>
            </a:fld>
            <a:endParaRPr lang="en-US" dirty="0">
              <a:latin typeface="PF Das Grotesk Pro" panose="02000506040000020004" pitchFamily="2" charset="0"/>
            </a:endParaRPr>
          </a:p>
        </p:txBody>
      </p:sp>
      <p:sp>
        <p:nvSpPr>
          <p:cNvPr id="3" name="TextBox 2">
            <a:extLst>
              <a:ext uri="{FF2B5EF4-FFF2-40B4-BE49-F238E27FC236}">
                <a16:creationId xmlns:a16="http://schemas.microsoft.com/office/drawing/2014/main" id="{46AF4D25-103E-A8B6-EAC7-F589D514D8F7}"/>
              </a:ext>
            </a:extLst>
          </p:cNvPr>
          <p:cNvSpPr txBox="1"/>
          <p:nvPr/>
        </p:nvSpPr>
        <p:spPr>
          <a:xfrm>
            <a:off x="3575755" y="1172544"/>
            <a:ext cx="5040489" cy="769441"/>
          </a:xfrm>
          <a:prstGeom prst="rect">
            <a:avLst/>
          </a:prstGeom>
          <a:noFill/>
        </p:spPr>
        <p:txBody>
          <a:bodyPr wrap="square" rtlCol="0">
            <a:spAutoFit/>
          </a:bodyPr>
          <a:lstStyle/>
          <a:p>
            <a:pPr algn="ctr"/>
            <a:r>
              <a:rPr lang="en-US" sz="2200" b="1" dirty="0">
                <a:latin typeface="PF Das Grotesk Pro" panose="02000506040000020004" pitchFamily="2" charset="0"/>
              </a:rPr>
              <a:t>Figure: Academic Collaboration</a:t>
            </a:r>
            <a:br>
              <a:rPr lang="en-US" sz="2200" b="1" dirty="0">
                <a:latin typeface="PF Das Grotesk Pro" panose="02000506040000020004" pitchFamily="2" charset="0"/>
              </a:rPr>
            </a:br>
            <a:r>
              <a:rPr lang="en-US" sz="2200" b="1" dirty="0">
                <a:latin typeface="PF Das Grotesk Pro" panose="02000506040000020004" pitchFamily="2" charset="0"/>
              </a:rPr>
              <a:t>(Outcome: publication count, logged)</a:t>
            </a:r>
          </a:p>
        </p:txBody>
      </p:sp>
      <p:sp>
        <p:nvSpPr>
          <p:cNvPr id="5" name="TextBox 4">
            <a:extLst>
              <a:ext uri="{FF2B5EF4-FFF2-40B4-BE49-F238E27FC236}">
                <a16:creationId xmlns:a16="http://schemas.microsoft.com/office/drawing/2014/main" id="{7AB49659-F419-4BA7-5DC5-DF50D070EFFD}"/>
              </a:ext>
            </a:extLst>
          </p:cNvPr>
          <p:cNvSpPr txBox="1"/>
          <p:nvPr/>
        </p:nvSpPr>
        <p:spPr>
          <a:xfrm>
            <a:off x="1166754" y="2128869"/>
            <a:ext cx="4052711" cy="769441"/>
          </a:xfrm>
          <a:prstGeom prst="rect">
            <a:avLst/>
          </a:prstGeom>
          <a:noFill/>
        </p:spPr>
        <p:txBody>
          <a:bodyPr wrap="square" rtlCol="0">
            <a:spAutoFit/>
          </a:bodyPr>
          <a:lstStyle/>
          <a:p>
            <a:pPr algn="ctr"/>
            <a:r>
              <a:rPr lang="en-US" sz="2200" dirty="0">
                <a:latin typeface="PF Das Grotesk Pro" panose="02000506040000020004" pitchFamily="2" charset="0"/>
              </a:rPr>
              <a:t>(a). Callaway and </a:t>
            </a:r>
            <a:r>
              <a:rPr lang="en-US" sz="2200" dirty="0" err="1">
                <a:latin typeface="PF Das Grotesk Pro" panose="02000506040000020004" pitchFamily="2" charset="0"/>
              </a:rPr>
              <a:t>Sant’Anna</a:t>
            </a:r>
            <a:br>
              <a:rPr lang="en-US" sz="2200" dirty="0">
                <a:latin typeface="PF Das Grotesk Pro" panose="02000506040000020004" pitchFamily="2" charset="0"/>
              </a:rPr>
            </a:br>
            <a:r>
              <a:rPr lang="en-US" sz="2200" dirty="0">
                <a:latin typeface="PF Das Grotesk Pro" panose="02000506040000020004" pitchFamily="2" charset="0"/>
              </a:rPr>
              <a:t>(control: net-yet &amp; never treated)</a:t>
            </a:r>
          </a:p>
        </p:txBody>
      </p:sp>
      <p:sp>
        <p:nvSpPr>
          <p:cNvPr id="6" name="TextBox 5">
            <a:extLst>
              <a:ext uri="{FF2B5EF4-FFF2-40B4-BE49-F238E27FC236}">
                <a16:creationId xmlns:a16="http://schemas.microsoft.com/office/drawing/2014/main" id="{C679037B-0BC0-2F17-7A61-0BE5C4312937}"/>
              </a:ext>
            </a:extLst>
          </p:cNvPr>
          <p:cNvSpPr txBox="1"/>
          <p:nvPr/>
        </p:nvSpPr>
        <p:spPr>
          <a:xfrm>
            <a:off x="6972534" y="2128869"/>
            <a:ext cx="4052711" cy="769441"/>
          </a:xfrm>
          <a:prstGeom prst="rect">
            <a:avLst/>
          </a:prstGeom>
          <a:noFill/>
        </p:spPr>
        <p:txBody>
          <a:bodyPr wrap="square" rtlCol="0">
            <a:spAutoFit/>
          </a:bodyPr>
          <a:lstStyle/>
          <a:p>
            <a:pPr algn="ctr"/>
            <a:r>
              <a:rPr lang="en-US" sz="2200" dirty="0">
                <a:latin typeface="PF Das Grotesk Pro" panose="02000506040000020004" pitchFamily="2" charset="0"/>
              </a:rPr>
              <a:t>(b). Sun and Abraham</a:t>
            </a:r>
          </a:p>
          <a:p>
            <a:pPr algn="ctr"/>
            <a:r>
              <a:rPr lang="en-US" sz="2200" dirty="0">
                <a:latin typeface="PF Das Grotesk Pro" panose="02000506040000020004" pitchFamily="2" charset="0"/>
              </a:rPr>
              <a:t>(control: never treated)</a:t>
            </a:r>
          </a:p>
        </p:txBody>
      </p:sp>
      <p:pic>
        <p:nvPicPr>
          <p:cNvPr id="7" name="Picture 6">
            <a:extLst>
              <a:ext uri="{FF2B5EF4-FFF2-40B4-BE49-F238E27FC236}">
                <a16:creationId xmlns:a16="http://schemas.microsoft.com/office/drawing/2014/main" id="{1A1F94D2-35BC-F278-C808-7C7DFB9BE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690" y="2998763"/>
            <a:ext cx="5486400" cy="3657600"/>
          </a:xfrm>
          <a:prstGeom prst="rect">
            <a:avLst/>
          </a:prstGeom>
        </p:spPr>
      </p:pic>
      <p:pic>
        <p:nvPicPr>
          <p:cNvPr id="9" name="Picture 8">
            <a:extLst>
              <a:ext uri="{FF2B5EF4-FFF2-40B4-BE49-F238E27FC236}">
                <a16:creationId xmlns:a16="http://schemas.microsoft.com/office/drawing/2014/main" id="{0DCDDD82-2370-C90B-3458-48F9773C1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10" y="2998763"/>
            <a:ext cx="5486400" cy="3657600"/>
          </a:xfrm>
          <a:prstGeom prst="rect">
            <a:avLst/>
          </a:prstGeom>
        </p:spPr>
      </p:pic>
    </p:spTree>
    <p:extLst>
      <p:ext uri="{BB962C8B-B14F-4D97-AF65-F5344CB8AC3E}">
        <p14:creationId xmlns:p14="http://schemas.microsoft.com/office/powerpoint/2010/main" val="121295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5</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Although not a visitor visa,</a:t>
            </a:r>
          </a:p>
        </p:txBody>
      </p:sp>
      <p:pic>
        <p:nvPicPr>
          <p:cNvPr id="10" name="Content Placeholder 9">
            <a:extLst>
              <a:ext uri="{FF2B5EF4-FFF2-40B4-BE49-F238E27FC236}">
                <a16:creationId xmlns:a16="http://schemas.microsoft.com/office/drawing/2014/main" id="{583D7779-F081-3F2A-EEC1-887BCD0EEBD3}"/>
              </a:ext>
            </a:extLst>
          </p:cNvPr>
          <p:cNvPicPr>
            <a:picLocks noGrp="1" noChangeAspect="1"/>
          </p:cNvPicPr>
          <p:nvPr>
            <p:ph idx="1"/>
          </p:nvPr>
        </p:nvPicPr>
        <p:blipFill>
          <a:blip r:embed="rId2"/>
          <a:stretch>
            <a:fillRect/>
          </a:stretch>
        </p:blipFill>
        <p:spPr>
          <a:xfrm>
            <a:off x="112110" y="5061414"/>
            <a:ext cx="7684361" cy="1690762"/>
          </a:xfrm>
          <a:prstGeom prst="rect">
            <a:avLst/>
          </a:prstGeom>
        </p:spPr>
      </p:pic>
      <p:pic>
        <p:nvPicPr>
          <p:cNvPr id="9" name="Picture 8">
            <a:extLst>
              <a:ext uri="{FF2B5EF4-FFF2-40B4-BE49-F238E27FC236}">
                <a16:creationId xmlns:a16="http://schemas.microsoft.com/office/drawing/2014/main" id="{7C094D67-49EC-2570-5075-7C40A5AF0F42}"/>
              </a:ext>
            </a:extLst>
          </p:cNvPr>
          <p:cNvPicPr>
            <a:picLocks noChangeAspect="1"/>
          </p:cNvPicPr>
          <p:nvPr/>
        </p:nvPicPr>
        <p:blipFill>
          <a:blip r:embed="rId3"/>
          <a:stretch>
            <a:fillRect/>
          </a:stretch>
        </p:blipFill>
        <p:spPr>
          <a:xfrm>
            <a:off x="4419600" y="1579977"/>
            <a:ext cx="7772400" cy="3587261"/>
          </a:xfrm>
          <a:prstGeom prst="rect">
            <a:avLst/>
          </a:prstGeom>
        </p:spPr>
      </p:pic>
      <p:pic>
        <p:nvPicPr>
          <p:cNvPr id="8" name="Picture 7">
            <a:extLst>
              <a:ext uri="{FF2B5EF4-FFF2-40B4-BE49-F238E27FC236}">
                <a16:creationId xmlns:a16="http://schemas.microsoft.com/office/drawing/2014/main" id="{8E6094AC-AFBC-5AF6-12B8-EEE3FBA65871}"/>
              </a:ext>
            </a:extLst>
          </p:cNvPr>
          <p:cNvPicPr>
            <a:picLocks noChangeAspect="1"/>
          </p:cNvPicPr>
          <p:nvPr/>
        </p:nvPicPr>
        <p:blipFill>
          <a:blip r:embed="rId4"/>
          <a:stretch>
            <a:fillRect/>
          </a:stretch>
        </p:blipFill>
        <p:spPr>
          <a:xfrm>
            <a:off x="112110" y="997405"/>
            <a:ext cx="6196626" cy="1739221"/>
          </a:xfrm>
          <a:prstGeom prst="rect">
            <a:avLst/>
          </a:prstGeom>
        </p:spPr>
      </p:pic>
    </p:spTree>
    <p:extLst>
      <p:ext uri="{BB962C8B-B14F-4D97-AF65-F5344CB8AC3E}">
        <p14:creationId xmlns:p14="http://schemas.microsoft.com/office/powerpoint/2010/main" val="39567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solidFill>
                  <a:srgbClr val="991B1E"/>
                </a:solidFill>
              </a:rPr>
              <a:t>Visas, Visits, and Scientific Advances</a:t>
            </a:r>
            <a:endParaRPr lang="en-US" dirty="0"/>
          </a:p>
        </p:txBody>
      </p:sp>
      <p:sp>
        <p:nvSpPr>
          <p:cNvPr id="8" name="Slide Number Placeholder 2">
            <a:extLst>
              <a:ext uri="{FF2B5EF4-FFF2-40B4-BE49-F238E27FC236}">
                <a16:creationId xmlns:a16="http://schemas.microsoft.com/office/drawing/2014/main" id="{4FB1998A-40DB-4E68-1B07-7DB9E5A4CBE0}"/>
              </a:ext>
            </a:extLst>
          </p:cNvPr>
          <p:cNvSpPr>
            <a:spLocks noGrp="1"/>
          </p:cNvSpPr>
          <p:nvPr>
            <p:ph type="sldNum" sz="quarter" idx="12"/>
          </p:nvPr>
        </p:nvSpPr>
        <p:spPr>
          <a:xfrm>
            <a:off x="9283700" y="6431956"/>
            <a:ext cx="2743200" cy="365125"/>
          </a:xfrm>
        </p:spPr>
        <p:txBody>
          <a:bodyPr/>
          <a:lstStyle/>
          <a:p>
            <a:fld id="{C7F3B074-FB2C-4D47-9498-48C84454F466}" type="slidenum">
              <a:rPr lang="en-US" smtClean="0">
                <a:latin typeface="PF Das Grotesk Pro" panose="02000506040000020004" pitchFamily="2" charset="0"/>
              </a:rPr>
              <a:pPr/>
              <a:t>50</a:t>
            </a:fld>
            <a:endParaRPr lang="en-US" dirty="0">
              <a:latin typeface="PF Das Grotesk Pro" panose="02000506040000020004" pitchFamily="2" charset="0"/>
            </a:endParaRPr>
          </a:p>
        </p:txBody>
      </p:sp>
      <p:sp>
        <p:nvSpPr>
          <p:cNvPr id="3" name="TextBox 2">
            <a:extLst>
              <a:ext uri="{FF2B5EF4-FFF2-40B4-BE49-F238E27FC236}">
                <a16:creationId xmlns:a16="http://schemas.microsoft.com/office/drawing/2014/main" id="{46AF4D25-103E-A8B6-EAC7-F589D514D8F7}"/>
              </a:ext>
            </a:extLst>
          </p:cNvPr>
          <p:cNvSpPr txBox="1"/>
          <p:nvPr/>
        </p:nvSpPr>
        <p:spPr>
          <a:xfrm>
            <a:off x="655826" y="1288169"/>
            <a:ext cx="5040489" cy="430887"/>
          </a:xfrm>
          <a:prstGeom prst="rect">
            <a:avLst/>
          </a:prstGeom>
          <a:noFill/>
        </p:spPr>
        <p:txBody>
          <a:bodyPr wrap="square" rtlCol="0">
            <a:spAutoFit/>
          </a:bodyPr>
          <a:lstStyle/>
          <a:p>
            <a:pPr algn="ctr"/>
            <a:r>
              <a:rPr lang="en-US" sz="2200" b="1" dirty="0">
                <a:latin typeface="PF Das Grotesk Pro" panose="02000506040000020004" pitchFamily="2" charset="0"/>
              </a:rPr>
              <a:t>Fig: Effects by field</a:t>
            </a:r>
          </a:p>
        </p:txBody>
      </p:sp>
      <p:sp>
        <p:nvSpPr>
          <p:cNvPr id="2" name="TextBox 1">
            <a:extLst>
              <a:ext uri="{FF2B5EF4-FFF2-40B4-BE49-F238E27FC236}">
                <a16:creationId xmlns:a16="http://schemas.microsoft.com/office/drawing/2014/main" id="{6FDC3D5B-81B1-88AB-B44B-3E7B9925A5D9}"/>
              </a:ext>
            </a:extLst>
          </p:cNvPr>
          <p:cNvSpPr txBox="1"/>
          <p:nvPr/>
        </p:nvSpPr>
        <p:spPr>
          <a:xfrm>
            <a:off x="6495687" y="1288169"/>
            <a:ext cx="5040489" cy="430887"/>
          </a:xfrm>
          <a:prstGeom prst="rect">
            <a:avLst/>
          </a:prstGeom>
          <a:noFill/>
        </p:spPr>
        <p:txBody>
          <a:bodyPr wrap="square" rtlCol="0">
            <a:spAutoFit/>
          </a:bodyPr>
          <a:lstStyle/>
          <a:p>
            <a:pPr algn="ctr"/>
            <a:r>
              <a:rPr lang="en-US" sz="2200" b="1" dirty="0">
                <a:latin typeface="PF Das Grotesk Pro" panose="02000506040000020004" pitchFamily="2" charset="0"/>
              </a:rPr>
              <a:t>Fig: Effects by publication type</a:t>
            </a:r>
          </a:p>
        </p:txBody>
      </p:sp>
      <p:pic>
        <p:nvPicPr>
          <p:cNvPr id="13" name="Picture 12">
            <a:extLst>
              <a:ext uri="{FF2B5EF4-FFF2-40B4-BE49-F238E27FC236}">
                <a16:creationId xmlns:a16="http://schemas.microsoft.com/office/drawing/2014/main" id="{3379BE1E-08CB-E0E3-951E-A6EF89943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71" y="1920283"/>
            <a:ext cx="5486400" cy="4572000"/>
          </a:xfrm>
          <a:prstGeom prst="rect">
            <a:avLst/>
          </a:prstGeom>
        </p:spPr>
      </p:pic>
      <p:pic>
        <p:nvPicPr>
          <p:cNvPr id="17" name="Picture 16">
            <a:extLst>
              <a:ext uri="{FF2B5EF4-FFF2-40B4-BE49-F238E27FC236}">
                <a16:creationId xmlns:a16="http://schemas.microsoft.com/office/drawing/2014/main" id="{38C56E65-68B7-6E19-B735-B04F91BF1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9221" y="1920283"/>
            <a:ext cx="5486400" cy="4572000"/>
          </a:xfrm>
          <a:prstGeom prst="rect">
            <a:avLst/>
          </a:prstGeom>
        </p:spPr>
      </p:pic>
    </p:spTree>
    <p:extLst>
      <p:ext uri="{BB962C8B-B14F-4D97-AF65-F5344CB8AC3E}">
        <p14:creationId xmlns:p14="http://schemas.microsoft.com/office/powerpoint/2010/main" val="164515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F3958-DB27-FFC9-0F92-15668CF922DB}"/>
              </a:ext>
            </a:extLst>
          </p:cNvPr>
          <p:cNvSpPr>
            <a:spLocks noGrp="1"/>
          </p:cNvSpPr>
          <p:nvPr>
            <p:ph idx="1"/>
          </p:nvPr>
        </p:nvSpPr>
        <p:spPr/>
        <p:txBody>
          <a:bodyPr/>
          <a:lstStyle/>
          <a:p>
            <a:r>
              <a:rPr lang="en-US" dirty="0"/>
              <a:t>Further tests planned:</a:t>
            </a:r>
          </a:p>
          <a:p>
            <a:pPr lvl="1"/>
            <a:r>
              <a:rPr lang="en-US" dirty="0"/>
              <a:t>Solo-authored or single-country papers</a:t>
            </a:r>
          </a:p>
          <a:p>
            <a:pPr lvl="1"/>
            <a:r>
              <a:rPr lang="en-US" dirty="0"/>
              <a:t>Heterogeneity by direct flight</a:t>
            </a:r>
          </a:p>
          <a:p>
            <a:pPr lvl="1"/>
            <a:r>
              <a:rPr lang="en-US" dirty="0"/>
              <a:t>Novel, interdisciplinary research</a:t>
            </a:r>
          </a:p>
          <a:p>
            <a:pPr lvl="1"/>
            <a:r>
              <a:rPr lang="en-US" dirty="0"/>
              <a:t>Early career vs. established researchers</a:t>
            </a:r>
          </a:p>
          <a:p>
            <a:pPr lvl="1"/>
            <a:endParaRPr lang="en-US" dirty="0"/>
          </a:p>
          <a:p>
            <a:r>
              <a:rPr lang="en-US" dirty="0"/>
              <a:t>Where to go next?</a:t>
            </a:r>
          </a:p>
        </p:txBody>
      </p:sp>
      <p:sp>
        <p:nvSpPr>
          <p:cNvPr id="3" name="Slide Number Placeholder 2">
            <a:extLst>
              <a:ext uri="{FF2B5EF4-FFF2-40B4-BE49-F238E27FC236}">
                <a16:creationId xmlns:a16="http://schemas.microsoft.com/office/drawing/2014/main" id="{582B0FFB-821B-2D96-08B2-0EE8E193BB73}"/>
              </a:ext>
            </a:extLst>
          </p:cNvPr>
          <p:cNvSpPr>
            <a:spLocks noGrp="1"/>
          </p:cNvSpPr>
          <p:nvPr>
            <p:ph type="sldNum" sz="quarter" idx="12"/>
          </p:nvPr>
        </p:nvSpPr>
        <p:spPr/>
        <p:txBody>
          <a:bodyPr/>
          <a:lstStyle/>
          <a:p>
            <a:fld id="{C7F3B074-FB2C-4D47-9498-48C84454F466}" type="slidenum">
              <a:rPr lang="en-US" smtClean="0">
                <a:latin typeface="PF Das Grotesk Pro" panose="02000506040000020004" pitchFamily="2" charset="0"/>
              </a:rPr>
              <a:pPr/>
              <a:t>51</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ED80641D-CD76-B2FC-5F63-DA4560A4FFAB}"/>
              </a:ext>
            </a:extLst>
          </p:cNvPr>
          <p:cNvSpPr>
            <a:spLocks noGrp="1"/>
          </p:cNvSpPr>
          <p:nvPr>
            <p:ph type="title"/>
          </p:nvPr>
        </p:nvSpPr>
        <p:spPr/>
        <p:txBody>
          <a:bodyPr>
            <a:normAutofit/>
          </a:bodyPr>
          <a:lstStyle/>
          <a:p>
            <a:r>
              <a:rPr lang="en-US" dirty="0">
                <a:solidFill>
                  <a:srgbClr val="991B1E"/>
                </a:solidFill>
              </a:rPr>
              <a:t>Visas, Visits, and Scientific Advances</a:t>
            </a:r>
            <a:endParaRPr lang="en-US" dirty="0"/>
          </a:p>
        </p:txBody>
      </p:sp>
    </p:spTree>
    <p:extLst>
      <p:ext uri="{BB962C8B-B14F-4D97-AF65-F5344CB8AC3E}">
        <p14:creationId xmlns:p14="http://schemas.microsoft.com/office/powerpoint/2010/main" val="4093388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9D32CF-1C2A-42C7-905F-D9835AF08C54}"/>
              </a:ext>
            </a:extLst>
          </p:cNvPr>
          <p:cNvSpPr>
            <a:spLocks noGrp="1"/>
          </p:cNvSpPr>
          <p:nvPr>
            <p:ph idx="1"/>
          </p:nvPr>
        </p:nvSpPr>
        <p:spPr/>
        <p:txBody>
          <a:bodyPr>
            <a:normAutofit/>
          </a:bodyPr>
          <a:lstStyle/>
          <a:p>
            <a:pPr marL="0" indent="0" algn="ctr">
              <a:lnSpc>
                <a:spcPct val="150000"/>
              </a:lnSpc>
              <a:spcBef>
                <a:spcPts val="0"/>
              </a:spcBef>
              <a:buNone/>
            </a:pPr>
            <a:endParaRPr lang="en-US" sz="2100" dirty="0"/>
          </a:p>
          <a:p>
            <a:pPr marL="0" indent="0" algn="ctr">
              <a:lnSpc>
                <a:spcPct val="150000"/>
              </a:lnSpc>
              <a:spcBef>
                <a:spcPts val="0"/>
              </a:spcBef>
              <a:buNone/>
            </a:pPr>
            <a:endParaRPr lang="en-US" sz="2100" dirty="0"/>
          </a:p>
          <a:p>
            <a:pPr marL="0" indent="0" algn="ctr">
              <a:lnSpc>
                <a:spcPct val="150000"/>
              </a:lnSpc>
              <a:spcBef>
                <a:spcPts val="0"/>
              </a:spcBef>
              <a:buNone/>
            </a:pPr>
            <a:endParaRPr lang="en-US" sz="2100" dirty="0"/>
          </a:p>
          <a:p>
            <a:pPr marL="0" indent="0" algn="ctr">
              <a:lnSpc>
                <a:spcPct val="150000"/>
              </a:lnSpc>
              <a:spcBef>
                <a:spcPts val="0"/>
              </a:spcBef>
              <a:buNone/>
            </a:pPr>
            <a:endParaRPr lang="en-US" sz="2100" dirty="0"/>
          </a:p>
          <a:p>
            <a:pPr marL="0" indent="0" algn="ctr">
              <a:lnSpc>
                <a:spcPct val="150000"/>
              </a:lnSpc>
              <a:spcBef>
                <a:spcPts val="0"/>
              </a:spcBef>
              <a:buNone/>
            </a:pPr>
            <a:endParaRPr lang="en-US" sz="2100" dirty="0"/>
          </a:p>
          <a:p>
            <a:pPr marL="0" indent="0" algn="ctr">
              <a:spcBef>
                <a:spcPts val="0"/>
              </a:spcBef>
              <a:buNone/>
            </a:pPr>
            <a:endParaRPr lang="en-US" sz="2100" dirty="0"/>
          </a:p>
        </p:txBody>
      </p:sp>
      <p:sp>
        <p:nvSpPr>
          <p:cNvPr id="3" name="Slide Number Placeholder 2">
            <a:extLst>
              <a:ext uri="{FF2B5EF4-FFF2-40B4-BE49-F238E27FC236}">
                <a16:creationId xmlns:a16="http://schemas.microsoft.com/office/drawing/2014/main" id="{6B9C4A9C-AFC5-4A73-B3D6-95CE801C314D}"/>
              </a:ext>
            </a:extLst>
          </p:cNvPr>
          <p:cNvSpPr>
            <a:spLocks noGrp="1"/>
          </p:cNvSpPr>
          <p:nvPr>
            <p:ph type="sldNum" sz="quarter" idx="12"/>
          </p:nvPr>
        </p:nvSpPr>
        <p:spPr/>
        <p:txBody>
          <a:bodyPr/>
          <a:lstStyle/>
          <a:p>
            <a:fld id="{C7F3B074-FB2C-4D47-9498-48C84454F466}" type="slidenum">
              <a:rPr lang="en-US" smtClean="0">
                <a:latin typeface="PF Das Grotesk Pro" panose="02000506040000020004" pitchFamily="2" charset="0"/>
              </a:rPr>
              <a:pPr/>
              <a:t>52</a:t>
            </a:fld>
            <a:endParaRPr lang="en-US" dirty="0">
              <a:latin typeface="PF Das Grotesk Pro" panose="02000506040000020004" pitchFamily="2" charset="0"/>
            </a:endParaRPr>
          </a:p>
        </p:txBody>
      </p:sp>
      <p:sp>
        <p:nvSpPr>
          <p:cNvPr id="6" name="Title 5">
            <a:extLst>
              <a:ext uri="{FF2B5EF4-FFF2-40B4-BE49-F238E27FC236}">
                <a16:creationId xmlns:a16="http://schemas.microsoft.com/office/drawing/2014/main" id="{C87B3128-498E-C59C-3264-7DC7A50F1766}"/>
              </a:ext>
            </a:extLst>
          </p:cNvPr>
          <p:cNvSpPr>
            <a:spLocks noGrp="1"/>
          </p:cNvSpPr>
          <p:nvPr>
            <p:ph type="title"/>
          </p:nvPr>
        </p:nvSpPr>
        <p:spPr/>
        <p:txBody>
          <a:bodyPr/>
          <a:lstStyle/>
          <a:p>
            <a:endParaRPr lang="en-US" dirty="0"/>
          </a:p>
        </p:txBody>
      </p:sp>
      <p:sp>
        <p:nvSpPr>
          <p:cNvPr id="7" name="Rectangle 6">
            <a:extLst>
              <a:ext uri="{FF2B5EF4-FFF2-40B4-BE49-F238E27FC236}">
                <a16:creationId xmlns:a16="http://schemas.microsoft.com/office/drawing/2014/main" id="{F8804E32-2D54-75BA-7339-FCD50C9D4F7B}"/>
              </a:ext>
            </a:extLst>
          </p:cNvPr>
          <p:cNvSpPr/>
          <p:nvPr/>
        </p:nvSpPr>
        <p:spPr>
          <a:xfrm>
            <a:off x="-176213" y="-109632"/>
            <a:ext cx="12544426" cy="1272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F Das Grotesk Pro" panose="02000506040000020004" pitchFamily="2" charset="0"/>
              </a:rPr>
              <a:t>X</a:t>
            </a:r>
          </a:p>
          <a:p>
            <a:pPr algn="ctr"/>
            <a:endParaRPr lang="en-US" dirty="0">
              <a:latin typeface="PF Das Grotesk Pro" panose="02000506040000020004" pitchFamily="2" charset="0"/>
            </a:endParaRPr>
          </a:p>
        </p:txBody>
      </p:sp>
      <p:sp>
        <p:nvSpPr>
          <p:cNvPr id="8" name="Title 1">
            <a:extLst>
              <a:ext uri="{FF2B5EF4-FFF2-40B4-BE49-F238E27FC236}">
                <a16:creationId xmlns:a16="http://schemas.microsoft.com/office/drawing/2014/main" id="{B9AF5A8B-361A-9317-D7D3-FD7CA5759D09}"/>
              </a:ext>
            </a:extLst>
          </p:cNvPr>
          <p:cNvSpPr txBox="1">
            <a:spLocks/>
          </p:cNvSpPr>
          <p:nvPr/>
        </p:nvSpPr>
        <p:spPr>
          <a:xfrm>
            <a:off x="1745381" y="1579571"/>
            <a:ext cx="8701238" cy="1536700"/>
          </a:xfrm>
          <a:prstGeom prst="rect">
            <a:avLst/>
          </a:prstGeom>
        </p:spPr>
        <p:txBody>
          <a:bodyPr vert="horz" lIns="0" tIns="45720" rIns="91440" bIns="45720" rtlCol="0" anchor="ctr" anchorCtr="0">
            <a:noAutofit/>
          </a:bodyPr>
          <a:lstStyle>
            <a:lvl1pPr algn="l" defTabSz="914400" rtl="0" eaLnBrk="1" latinLnBrk="0" hangingPunct="1">
              <a:lnSpc>
                <a:spcPct val="90000"/>
              </a:lnSpc>
              <a:spcBef>
                <a:spcPct val="0"/>
              </a:spcBef>
              <a:buNone/>
              <a:defRPr sz="3200" b="1" kern="1200">
                <a:solidFill>
                  <a:srgbClr val="002060"/>
                </a:solidFill>
                <a:latin typeface="Roboto Slab" pitchFamily="2" charset="0"/>
                <a:ea typeface="Roboto Slab" pitchFamily="2" charset="0"/>
                <a:cs typeface="+mj-cs"/>
              </a:defRPr>
            </a:lvl1pPr>
          </a:lstStyle>
          <a:p>
            <a:pPr algn="ctr">
              <a:lnSpc>
                <a:spcPct val="100000"/>
              </a:lnSpc>
            </a:pPr>
            <a:r>
              <a:rPr lang="en-US" sz="6500" dirty="0">
                <a:latin typeface="PF Das Grotesk Pro" panose="02000506040000020004" pitchFamily="2" charset="0"/>
                <a:ea typeface="Pretendard" panose="02000503000000020004" pitchFamily="2" charset="-127"/>
                <a:cs typeface="Pretendard" panose="02000503000000020004" pitchFamily="2" charset="-127"/>
              </a:rPr>
              <a:t>THANK YOU</a:t>
            </a:r>
          </a:p>
        </p:txBody>
      </p:sp>
      <p:grpSp>
        <p:nvGrpSpPr>
          <p:cNvPr id="4" name="Group 3">
            <a:extLst>
              <a:ext uri="{FF2B5EF4-FFF2-40B4-BE49-F238E27FC236}">
                <a16:creationId xmlns:a16="http://schemas.microsoft.com/office/drawing/2014/main" id="{97259AE5-94F8-C781-6D6D-065C086B5AB4}"/>
              </a:ext>
            </a:extLst>
          </p:cNvPr>
          <p:cNvGrpSpPr/>
          <p:nvPr/>
        </p:nvGrpSpPr>
        <p:grpSpPr>
          <a:xfrm>
            <a:off x="1946169" y="4169108"/>
            <a:ext cx="8299662" cy="1438606"/>
            <a:chOff x="1922024" y="3701023"/>
            <a:chExt cx="8299662" cy="1438606"/>
          </a:xfrm>
        </p:grpSpPr>
        <p:sp>
          <p:nvSpPr>
            <p:cNvPr id="9" name="Subtitle 2">
              <a:extLst>
                <a:ext uri="{FF2B5EF4-FFF2-40B4-BE49-F238E27FC236}">
                  <a16:creationId xmlns:a16="http://schemas.microsoft.com/office/drawing/2014/main" id="{220C4A13-8EFE-E42A-2C3A-2712FDAB7CE2}"/>
                </a:ext>
              </a:extLst>
            </p:cNvPr>
            <p:cNvSpPr txBox="1">
              <a:spLocks/>
            </p:cNvSpPr>
            <p:nvPr/>
          </p:nvSpPr>
          <p:spPr>
            <a:xfrm>
              <a:off x="1922024" y="3701023"/>
              <a:ext cx="3865181" cy="1438605"/>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700" kern="1200" baseline="0">
                  <a:solidFill>
                    <a:schemeClr val="tx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200" b="1" dirty="0">
                  <a:latin typeface="PF Das Grotesk Pro" panose="02000506040000020004" pitchFamily="2" charset="0"/>
                  <a:ea typeface="Pretendard" panose="02000503000000020004" pitchFamily="2" charset="-127"/>
                  <a:cs typeface="Pretendard" panose="02000503000000020004" pitchFamily="2" charset="-127"/>
                </a:rPr>
                <a:t>Hyo Kang</a:t>
              </a:r>
            </a:p>
            <a:p>
              <a:pPr>
                <a:lnSpc>
                  <a:spcPct val="100000"/>
                </a:lnSpc>
              </a:pPr>
              <a:r>
                <a:rPr lang="en-US" sz="2200" dirty="0">
                  <a:latin typeface="PF Das Grotesk Pro" panose="02000506040000020004" pitchFamily="2" charset="0"/>
                  <a:ea typeface="Pretendard" panose="02000503000000020004" pitchFamily="2" charset="-127"/>
                  <a:cs typeface="Pretendard" panose="02000503000000020004" pitchFamily="2" charset="-127"/>
                </a:rPr>
                <a:t>hyokang@marshall.usc.edu</a:t>
              </a:r>
            </a:p>
          </p:txBody>
        </p:sp>
        <p:sp>
          <p:nvSpPr>
            <p:cNvPr id="10" name="Subtitle 2">
              <a:extLst>
                <a:ext uri="{FF2B5EF4-FFF2-40B4-BE49-F238E27FC236}">
                  <a16:creationId xmlns:a16="http://schemas.microsoft.com/office/drawing/2014/main" id="{DB147659-4C89-DB58-8A11-BC842CF06E03}"/>
                </a:ext>
              </a:extLst>
            </p:cNvPr>
            <p:cNvSpPr txBox="1">
              <a:spLocks/>
            </p:cNvSpPr>
            <p:nvPr/>
          </p:nvSpPr>
          <p:spPr>
            <a:xfrm>
              <a:off x="6356505" y="3701024"/>
              <a:ext cx="3865181" cy="1438605"/>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700" kern="1200" baseline="0">
                  <a:solidFill>
                    <a:schemeClr val="tx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baseline="0">
                  <a:solidFill>
                    <a:schemeClr val="tx1"/>
                  </a:solidFill>
                  <a:latin typeface="Roboto" panose="02000000000000000000" pitchFamily="2" charset="0"/>
                  <a:ea typeface="Roboto" panose="02000000000000000000"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Roboto" panose="02000000000000000000" pitchFamily="2" charset="0"/>
                  <a:ea typeface="Roboto" panose="02000000000000000000"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baseline="0">
                  <a:solidFill>
                    <a:schemeClr val="tx1"/>
                  </a:solidFill>
                  <a:latin typeface="Roboto" panose="02000000000000000000" pitchFamily="2" charset="0"/>
                  <a:ea typeface="Roboto"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200" b="1" dirty="0">
                  <a:latin typeface="PF Das Grotesk Pro" panose="02000506040000020004" pitchFamily="2" charset="0"/>
                  <a:ea typeface="Pretendard" panose="02000503000000020004" pitchFamily="2" charset="-127"/>
                  <a:cs typeface="Pretendard" panose="02000503000000020004" pitchFamily="2" charset="-127"/>
                </a:rPr>
                <a:t>John Eklund</a:t>
              </a:r>
            </a:p>
            <a:p>
              <a:pPr>
                <a:lnSpc>
                  <a:spcPct val="100000"/>
                </a:lnSpc>
              </a:pPr>
              <a:r>
                <a:rPr lang="en-US" sz="2200" dirty="0">
                  <a:latin typeface="PF Das Grotesk Pro" panose="02000506040000020004" pitchFamily="2" charset="0"/>
                  <a:ea typeface="Pretendard" panose="02000503000000020004" pitchFamily="2" charset="-127"/>
                  <a:cs typeface="Pretendard" panose="02000503000000020004" pitchFamily="2" charset="-127"/>
                </a:rPr>
                <a:t>jceklund@marshall.usc.edu</a:t>
              </a:r>
            </a:p>
          </p:txBody>
        </p:sp>
      </p:grpSp>
    </p:spTree>
    <p:extLst>
      <p:ext uri="{BB962C8B-B14F-4D97-AF65-F5344CB8AC3E}">
        <p14:creationId xmlns:p14="http://schemas.microsoft.com/office/powerpoint/2010/main" val="3477091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6</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In 2013, I was invited to an on-campus </a:t>
            </a:r>
            <a:r>
              <a:rPr lang="en-US" u="sng" dirty="0"/>
              <a:t>interview</a:t>
            </a:r>
          </a:p>
        </p:txBody>
      </p:sp>
      <p:pic>
        <p:nvPicPr>
          <p:cNvPr id="6" name="Picture 5">
            <a:extLst>
              <a:ext uri="{FF2B5EF4-FFF2-40B4-BE49-F238E27FC236}">
                <a16:creationId xmlns:a16="http://schemas.microsoft.com/office/drawing/2014/main" id="{7D164313-3AF4-651C-1B7C-8FB05BBAD151}"/>
              </a:ext>
            </a:extLst>
          </p:cNvPr>
          <p:cNvPicPr>
            <a:picLocks noChangeAspect="1"/>
          </p:cNvPicPr>
          <p:nvPr/>
        </p:nvPicPr>
        <p:blipFill rotWithShape="1">
          <a:blip r:embed="rId2">
            <a:extLst>
              <a:ext uri="{28A0092B-C50C-407E-A947-70E740481C1C}">
                <a14:useLocalDpi xmlns:a14="http://schemas.microsoft.com/office/drawing/2010/main" val="0"/>
              </a:ext>
            </a:extLst>
          </a:blip>
          <a:srcRect l="932" t="1414" r="3570" b="3238"/>
          <a:stretch/>
        </p:blipFill>
        <p:spPr>
          <a:xfrm>
            <a:off x="108655" y="1072446"/>
            <a:ext cx="8094134" cy="5621868"/>
          </a:xfrm>
          <a:prstGeom prst="rect">
            <a:avLst/>
          </a:prstGeom>
          <a:ln>
            <a:solidFill>
              <a:schemeClr val="tx1"/>
            </a:solidFill>
          </a:ln>
        </p:spPr>
      </p:pic>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a:xfrm>
            <a:off x="8278989" y="1112431"/>
            <a:ext cx="3747911" cy="5385264"/>
          </a:xfrm>
        </p:spPr>
        <p:txBody>
          <a:bodyPr>
            <a:normAutofit/>
          </a:bodyPr>
          <a:lstStyle/>
          <a:p>
            <a:r>
              <a:rPr lang="en-US" dirty="0"/>
              <a:t>1/30: (1</a:t>
            </a:r>
            <a:r>
              <a:rPr lang="en-US" baseline="30000" dirty="0"/>
              <a:t>st</a:t>
            </a:r>
            <a:r>
              <a:rPr lang="en-US" dirty="0"/>
              <a:t>) Skype interview</a:t>
            </a:r>
          </a:p>
          <a:p>
            <a:endParaRPr lang="en-US" dirty="0"/>
          </a:p>
          <a:p>
            <a:r>
              <a:rPr lang="en-US" dirty="0"/>
              <a:t>2/??: On-campus interview invitation</a:t>
            </a:r>
          </a:p>
          <a:p>
            <a:endParaRPr lang="en-US" dirty="0"/>
          </a:p>
          <a:p>
            <a:r>
              <a:rPr lang="en-US" dirty="0"/>
              <a:t>3/7: (2</a:t>
            </a:r>
            <a:r>
              <a:rPr lang="en-US" baseline="30000" dirty="0"/>
              <a:t>nd</a:t>
            </a:r>
            <a:r>
              <a:rPr lang="en-US" dirty="0"/>
              <a:t>) On-campus interview</a:t>
            </a:r>
          </a:p>
        </p:txBody>
      </p:sp>
      <p:sp>
        <p:nvSpPr>
          <p:cNvPr id="11" name="Rounded Rectangle 10">
            <a:extLst>
              <a:ext uri="{FF2B5EF4-FFF2-40B4-BE49-F238E27FC236}">
                <a16:creationId xmlns:a16="http://schemas.microsoft.com/office/drawing/2014/main" id="{FD450D96-127B-934B-F708-39CEC7D098DC}"/>
              </a:ext>
            </a:extLst>
          </p:cNvPr>
          <p:cNvSpPr/>
          <p:nvPr/>
        </p:nvSpPr>
        <p:spPr>
          <a:xfrm>
            <a:off x="6625652" y="1424066"/>
            <a:ext cx="1577137" cy="329783"/>
          </a:xfrm>
          <a:prstGeom prst="roundRect">
            <a:avLst/>
          </a:prstGeom>
          <a:noFill/>
          <a:ln w="28575">
            <a:solidFill>
              <a:srgbClr val="991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B109741-2413-E769-E8FA-0FCA983821E4}"/>
              </a:ext>
            </a:extLst>
          </p:cNvPr>
          <p:cNvSpPr/>
          <p:nvPr/>
        </p:nvSpPr>
        <p:spPr>
          <a:xfrm>
            <a:off x="5558267" y="3264108"/>
            <a:ext cx="1067385" cy="329783"/>
          </a:xfrm>
          <a:prstGeom prst="roundRect">
            <a:avLst/>
          </a:prstGeom>
          <a:noFill/>
          <a:ln w="28575">
            <a:solidFill>
              <a:srgbClr val="991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6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93FB2-3073-5D49-D881-7D2B3CDE9F4E}"/>
              </a:ext>
            </a:extLst>
          </p:cNvPr>
          <p:cNvSpPr>
            <a:spLocks noGrp="1"/>
          </p:cNvSpPr>
          <p:nvPr>
            <p:ph idx="1"/>
          </p:nvPr>
        </p:nvSpPr>
        <p:spPr>
          <a:xfrm>
            <a:off x="7811146" y="1112431"/>
            <a:ext cx="4163980" cy="5385264"/>
          </a:xfrm>
        </p:spPr>
        <p:txBody>
          <a:bodyPr>
            <a:normAutofit/>
          </a:bodyPr>
          <a:lstStyle/>
          <a:p>
            <a:pPr marL="0" indent="0">
              <a:buNone/>
            </a:pPr>
            <a:endParaRPr lang="en-US" dirty="0"/>
          </a:p>
          <a:p>
            <a:r>
              <a:rPr lang="en-US" dirty="0"/>
              <a:t>“Visa Waiver Program”</a:t>
            </a:r>
            <a:br>
              <a:rPr lang="en-US" dirty="0"/>
            </a:br>
            <a:r>
              <a:rPr lang="en-US" dirty="0"/>
              <a:t>(South Korea: 2008-)</a:t>
            </a:r>
          </a:p>
          <a:p>
            <a:endParaRPr lang="en-US" dirty="0"/>
          </a:p>
          <a:p>
            <a:r>
              <a:rPr lang="en-US" dirty="0"/>
              <a:t>Visited five schools</a:t>
            </a:r>
          </a:p>
          <a:p>
            <a:pPr lvl="1"/>
            <a:r>
              <a:rPr lang="en-US" dirty="0"/>
              <a:t>Helped me make the right decision</a:t>
            </a:r>
          </a:p>
        </p:txBody>
      </p:sp>
      <p:sp>
        <p:nvSpPr>
          <p:cNvPr id="3" name="Slide Number Placeholder 2">
            <a:extLst>
              <a:ext uri="{FF2B5EF4-FFF2-40B4-BE49-F238E27FC236}">
                <a16:creationId xmlns:a16="http://schemas.microsoft.com/office/drawing/2014/main" id="{1AE4C809-046D-6FA8-E6B7-42113CC1644B}"/>
              </a:ext>
            </a:extLst>
          </p:cNvPr>
          <p:cNvSpPr>
            <a:spLocks noGrp="1"/>
          </p:cNvSpPr>
          <p:nvPr>
            <p:ph type="sldNum" sz="quarter" idx="12"/>
          </p:nvPr>
        </p:nvSpPr>
        <p:spPr/>
        <p:txBody>
          <a:bodyPr/>
          <a:lstStyle/>
          <a:p>
            <a:r>
              <a:rPr lang="en-US" dirty="0"/>
              <a:t>Kang &amp; Eklund  |  </a:t>
            </a:r>
            <a:fld id="{C7F3B074-FB2C-4D47-9498-48C84454F466}" type="slidenum">
              <a:rPr lang="en-US" smtClean="0"/>
              <a:pPr/>
              <a:t>7</a:t>
            </a:fld>
            <a:endParaRPr lang="en-US" dirty="0"/>
          </a:p>
        </p:txBody>
      </p:sp>
      <p:sp>
        <p:nvSpPr>
          <p:cNvPr id="4" name="Title 3">
            <a:extLst>
              <a:ext uri="{FF2B5EF4-FFF2-40B4-BE49-F238E27FC236}">
                <a16:creationId xmlns:a16="http://schemas.microsoft.com/office/drawing/2014/main" id="{34AD9E7B-BD1F-430C-88ED-867F4A889B24}"/>
              </a:ext>
            </a:extLst>
          </p:cNvPr>
          <p:cNvSpPr>
            <a:spLocks noGrp="1"/>
          </p:cNvSpPr>
          <p:nvPr>
            <p:ph type="title"/>
          </p:nvPr>
        </p:nvSpPr>
        <p:spPr/>
        <p:txBody>
          <a:bodyPr/>
          <a:lstStyle/>
          <a:p>
            <a:r>
              <a:rPr lang="en-US" dirty="0"/>
              <a:t>In 2013, I was invited to an on-campus </a:t>
            </a:r>
            <a:r>
              <a:rPr lang="en-US" u="sng" dirty="0"/>
              <a:t>interview</a:t>
            </a:r>
            <a:endParaRPr lang="en-US" dirty="0"/>
          </a:p>
        </p:txBody>
      </p:sp>
      <p:pic>
        <p:nvPicPr>
          <p:cNvPr id="7" name="Picture 6">
            <a:extLst>
              <a:ext uri="{FF2B5EF4-FFF2-40B4-BE49-F238E27FC236}">
                <a16:creationId xmlns:a16="http://schemas.microsoft.com/office/drawing/2014/main" id="{DA51E0B3-7B89-EF0A-A280-2DE71EDAB3FE}"/>
              </a:ext>
            </a:extLst>
          </p:cNvPr>
          <p:cNvPicPr>
            <a:picLocks noChangeAspect="1"/>
          </p:cNvPicPr>
          <p:nvPr/>
        </p:nvPicPr>
        <p:blipFill>
          <a:blip r:embed="rId2"/>
          <a:stretch>
            <a:fillRect/>
          </a:stretch>
        </p:blipFill>
        <p:spPr>
          <a:xfrm>
            <a:off x="382994" y="1392063"/>
            <a:ext cx="7239000" cy="4826000"/>
          </a:xfrm>
          <a:prstGeom prst="rect">
            <a:avLst/>
          </a:prstGeom>
        </p:spPr>
      </p:pic>
    </p:spTree>
    <p:extLst>
      <p:ext uri="{BB962C8B-B14F-4D97-AF65-F5344CB8AC3E}">
        <p14:creationId xmlns:p14="http://schemas.microsoft.com/office/powerpoint/2010/main" val="3318131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3BC41F6F-F938-444D-782A-3515E5DE3287}"/>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82CC38C3-B289-02DC-94D9-BEDDD2E23056}"/>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8</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F9134245-7243-B8AC-7B8C-8E1283EE05F1}"/>
              </a:ext>
            </a:extLst>
          </p:cNvPr>
          <p:cNvSpPr>
            <a:spLocks noGrp="1"/>
          </p:cNvSpPr>
          <p:nvPr>
            <p:ph type="title"/>
          </p:nvPr>
        </p:nvSpPr>
        <p:spPr/>
        <p:txBody>
          <a:bodyPr/>
          <a:lstStyle/>
          <a:p>
            <a:r>
              <a:rPr lang="en-US" dirty="0">
                <a:latin typeface="PF Das Grotesk Pro" panose="02000506040000020004" pitchFamily="2" charset="0"/>
              </a:rPr>
              <a:t>R&amp;D is a global undertaking</a:t>
            </a:r>
          </a:p>
        </p:txBody>
      </p:sp>
      <p:pic>
        <p:nvPicPr>
          <p:cNvPr id="5" name="Picture 4">
            <a:extLst>
              <a:ext uri="{FF2B5EF4-FFF2-40B4-BE49-F238E27FC236}">
                <a16:creationId xmlns:a16="http://schemas.microsoft.com/office/drawing/2014/main" id="{C8A92E2E-3466-004B-183C-95B3BAEF609A}"/>
              </a:ext>
            </a:extLst>
          </p:cNvPr>
          <p:cNvPicPr>
            <a:picLocks noChangeAspect="1"/>
          </p:cNvPicPr>
          <p:nvPr/>
        </p:nvPicPr>
        <p:blipFill>
          <a:blip r:embed="rId3"/>
          <a:stretch>
            <a:fillRect/>
          </a:stretch>
        </p:blipFill>
        <p:spPr>
          <a:xfrm>
            <a:off x="262322" y="2478478"/>
            <a:ext cx="5594261" cy="2687295"/>
          </a:xfrm>
          <a:prstGeom prst="rect">
            <a:avLst/>
          </a:prstGeom>
        </p:spPr>
      </p:pic>
      <p:pic>
        <p:nvPicPr>
          <p:cNvPr id="6" name="Picture 4" descr="Google's TPU's To Simulate Quantum Workloads With Floq API | Quantum  Zeitgeist">
            <a:extLst>
              <a:ext uri="{FF2B5EF4-FFF2-40B4-BE49-F238E27FC236}">
                <a16:creationId xmlns:a16="http://schemas.microsoft.com/office/drawing/2014/main" id="{A3A592A2-2B4D-67C7-B0E4-554824BDFEEB}"/>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1779801" y="1637088"/>
            <a:ext cx="2559303" cy="1047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Untitled">
            <a:extLst>
              <a:ext uri="{FF2B5EF4-FFF2-40B4-BE49-F238E27FC236}">
                <a16:creationId xmlns:a16="http://schemas.microsoft.com/office/drawing/2014/main" id="{E1276F19-9908-373A-401C-F8FFEE327E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6896" y="2387697"/>
            <a:ext cx="5265294" cy="2874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Unilever US &amp; Canada">
            <a:extLst>
              <a:ext uri="{FF2B5EF4-FFF2-40B4-BE49-F238E27FC236}">
                <a16:creationId xmlns:a16="http://schemas.microsoft.com/office/drawing/2014/main" id="{6856B5A0-2069-D77D-B693-BC7EEAB549F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545954" y="1524007"/>
            <a:ext cx="763451" cy="844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2422AB-4767-55DA-B737-D78314B01D2B}"/>
              </a:ext>
            </a:extLst>
          </p:cNvPr>
          <p:cNvSpPr txBox="1"/>
          <p:nvPr/>
        </p:nvSpPr>
        <p:spPr>
          <a:xfrm>
            <a:off x="7279323" y="5300841"/>
            <a:ext cx="3220753" cy="461665"/>
          </a:xfrm>
          <a:prstGeom prst="rect">
            <a:avLst/>
          </a:prstGeom>
          <a:noFill/>
        </p:spPr>
        <p:txBody>
          <a:bodyPr wrap="none" rtlCol="0">
            <a:spAutoFit/>
          </a:bodyPr>
          <a:lstStyle/>
          <a:p>
            <a:r>
              <a:rPr lang="en-US" sz="2400" dirty="0">
                <a:latin typeface="PF Das Grotesk Pro" panose="02000506040000020004" pitchFamily="2" charset="0"/>
              </a:rPr>
              <a:t>&gt; 5,000 R&amp;D Employees</a:t>
            </a:r>
          </a:p>
        </p:txBody>
      </p:sp>
      <p:sp>
        <p:nvSpPr>
          <p:cNvPr id="10" name="TextBox 9">
            <a:extLst>
              <a:ext uri="{FF2B5EF4-FFF2-40B4-BE49-F238E27FC236}">
                <a16:creationId xmlns:a16="http://schemas.microsoft.com/office/drawing/2014/main" id="{24015C61-0B7A-A0A6-F5D7-7D517A6E98B1}"/>
              </a:ext>
            </a:extLst>
          </p:cNvPr>
          <p:cNvSpPr txBox="1"/>
          <p:nvPr/>
        </p:nvSpPr>
        <p:spPr>
          <a:xfrm>
            <a:off x="1190992" y="5300841"/>
            <a:ext cx="3379451" cy="461665"/>
          </a:xfrm>
          <a:prstGeom prst="rect">
            <a:avLst/>
          </a:prstGeom>
          <a:noFill/>
        </p:spPr>
        <p:txBody>
          <a:bodyPr wrap="none" rtlCol="0">
            <a:spAutoFit/>
          </a:bodyPr>
          <a:lstStyle/>
          <a:p>
            <a:r>
              <a:rPr lang="en-US" sz="2400" dirty="0">
                <a:latin typeface="PF Das Grotesk Pro" panose="02000506040000020004" pitchFamily="2" charset="0"/>
              </a:rPr>
              <a:t>&gt; 25,000 R&amp;D Employees</a:t>
            </a:r>
          </a:p>
        </p:txBody>
      </p:sp>
    </p:spTree>
    <p:extLst>
      <p:ext uri="{BB962C8B-B14F-4D97-AF65-F5344CB8AC3E}">
        <p14:creationId xmlns:p14="http://schemas.microsoft.com/office/powerpoint/2010/main" val="300472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CC38C3-B289-02DC-94D9-BEDDD2E23056}"/>
              </a:ext>
            </a:extLst>
          </p:cNvPr>
          <p:cNvSpPr>
            <a:spLocks noGrp="1"/>
          </p:cNvSpPr>
          <p:nvPr>
            <p:ph type="sldNum" sz="quarter" idx="12"/>
          </p:nvPr>
        </p:nvSpPr>
        <p:spPr/>
        <p:txBody>
          <a:bodyPr/>
          <a:lstStyle/>
          <a:p>
            <a:r>
              <a:rPr lang="en-US" dirty="0">
                <a:latin typeface="PF Das Grotesk Pro" panose="02000506040000020004" pitchFamily="2" charset="0"/>
              </a:rPr>
              <a:t>Kang &amp; Eklund  |  </a:t>
            </a:r>
            <a:fld id="{C7F3B074-FB2C-4D47-9498-48C84454F466}" type="slidenum">
              <a:rPr lang="en-US" smtClean="0">
                <a:latin typeface="PF Das Grotesk Pro" panose="02000506040000020004" pitchFamily="2" charset="0"/>
              </a:rPr>
              <a:pPr/>
              <a:t>9</a:t>
            </a:fld>
            <a:endParaRPr lang="en-US" dirty="0">
              <a:latin typeface="PF Das Grotesk Pro" panose="02000506040000020004" pitchFamily="2" charset="0"/>
            </a:endParaRPr>
          </a:p>
        </p:txBody>
      </p:sp>
      <p:sp>
        <p:nvSpPr>
          <p:cNvPr id="4" name="Title 3">
            <a:extLst>
              <a:ext uri="{FF2B5EF4-FFF2-40B4-BE49-F238E27FC236}">
                <a16:creationId xmlns:a16="http://schemas.microsoft.com/office/drawing/2014/main" id="{F9134245-7243-B8AC-7B8C-8E1283EE05F1}"/>
              </a:ext>
            </a:extLst>
          </p:cNvPr>
          <p:cNvSpPr>
            <a:spLocks noGrp="1"/>
          </p:cNvSpPr>
          <p:nvPr>
            <p:ph type="title"/>
          </p:nvPr>
        </p:nvSpPr>
        <p:spPr/>
        <p:txBody>
          <a:bodyPr/>
          <a:lstStyle/>
          <a:p>
            <a:r>
              <a:rPr lang="en-US" dirty="0">
                <a:latin typeface="PF Das Grotesk Pro" panose="02000506040000020004" pitchFamily="2" charset="0"/>
              </a:rPr>
              <a:t>R&amp;D is a global undertaking</a:t>
            </a:r>
          </a:p>
        </p:txBody>
      </p:sp>
      <p:sp>
        <p:nvSpPr>
          <p:cNvPr id="11" name="Content Placeholder 10">
            <a:extLst>
              <a:ext uri="{FF2B5EF4-FFF2-40B4-BE49-F238E27FC236}">
                <a16:creationId xmlns:a16="http://schemas.microsoft.com/office/drawing/2014/main" id="{211DC6D2-2854-D6DF-75E5-B73F719658C8}"/>
              </a:ext>
            </a:extLst>
          </p:cNvPr>
          <p:cNvSpPr>
            <a:spLocks noGrp="1"/>
          </p:cNvSpPr>
          <p:nvPr>
            <p:ph idx="1"/>
          </p:nvPr>
        </p:nvSpPr>
        <p:spPr>
          <a:xfrm>
            <a:off x="434768" y="5362413"/>
            <a:ext cx="11540358" cy="1135281"/>
          </a:xfrm>
        </p:spPr>
        <p:txBody>
          <a:bodyPr/>
          <a:lstStyle/>
          <a:p>
            <a:r>
              <a:rPr lang="en-US" dirty="0"/>
              <a:t>However, firms may struggle to ensure</a:t>
            </a:r>
            <a:br>
              <a:rPr lang="en-US" dirty="0"/>
            </a:br>
            <a:r>
              <a:rPr lang="en-US" dirty="0"/>
              <a:t>the </a:t>
            </a:r>
            <a:r>
              <a:rPr lang="en-US" b="1" dirty="0"/>
              <a:t>whole</a:t>
            </a:r>
            <a:r>
              <a:rPr lang="en-US" dirty="0"/>
              <a:t> is greater than the </a:t>
            </a:r>
            <a:r>
              <a:rPr lang="en-US" b="1" dirty="0"/>
              <a:t>sum of the parts </a:t>
            </a:r>
          </a:p>
        </p:txBody>
      </p:sp>
      <p:pic>
        <p:nvPicPr>
          <p:cNvPr id="13" name="Picture 12">
            <a:extLst>
              <a:ext uri="{FF2B5EF4-FFF2-40B4-BE49-F238E27FC236}">
                <a16:creationId xmlns:a16="http://schemas.microsoft.com/office/drawing/2014/main" id="{B4FE5074-8320-4BCA-C644-5A7D12493B6B}"/>
              </a:ext>
            </a:extLst>
          </p:cNvPr>
          <p:cNvPicPr>
            <a:picLocks noChangeAspect="1"/>
          </p:cNvPicPr>
          <p:nvPr/>
        </p:nvPicPr>
        <p:blipFill>
          <a:blip r:embed="rId3"/>
          <a:stretch>
            <a:fillRect/>
          </a:stretch>
        </p:blipFill>
        <p:spPr>
          <a:xfrm>
            <a:off x="404405" y="1050640"/>
            <a:ext cx="5693185" cy="1759374"/>
          </a:xfrm>
          <a:prstGeom prst="rect">
            <a:avLst/>
          </a:prstGeom>
        </p:spPr>
      </p:pic>
      <p:pic>
        <p:nvPicPr>
          <p:cNvPr id="14" name="Picture 13">
            <a:extLst>
              <a:ext uri="{FF2B5EF4-FFF2-40B4-BE49-F238E27FC236}">
                <a16:creationId xmlns:a16="http://schemas.microsoft.com/office/drawing/2014/main" id="{C85AE5CB-95B2-42F5-4362-45F06124403F}"/>
              </a:ext>
            </a:extLst>
          </p:cNvPr>
          <p:cNvPicPr>
            <a:picLocks noChangeAspect="1"/>
          </p:cNvPicPr>
          <p:nvPr/>
        </p:nvPicPr>
        <p:blipFill>
          <a:blip r:embed="rId4"/>
          <a:stretch>
            <a:fillRect/>
          </a:stretch>
        </p:blipFill>
        <p:spPr>
          <a:xfrm>
            <a:off x="6396743" y="1050640"/>
            <a:ext cx="5572078" cy="1744625"/>
          </a:xfrm>
          <a:prstGeom prst="rect">
            <a:avLst/>
          </a:prstGeom>
          <a:ln>
            <a:solidFill>
              <a:schemeClr val="bg1">
                <a:lumMod val="50000"/>
              </a:schemeClr>
            </a:solidFill>
          </a:ln>
        </p:spPr>
      </p:pic>
      <p:pic>
        <p:nvPicPr>
          <p:cNvPr id="15" name="Picture 14">
            <a:extLst>
              <a:ext uri="{FF2B5EF4-FFF2-40B4-BE49-F238E27FC236}">
                <a16:creationId xmlns:a16="http://schemas.microsoft.com/office/drawing/2014/main" id="{5FBFE040-B762-1251-956D-0ED01FCB4B3F}"/>
              </a:ext>
            </a:extLst>
          </p:cNvPr>
          <p:cNvPicPr>
            <a:picLocks noChangeAspect="1"/>
          </p:cNvPicPr>
          <p:nvPr/>
        </p:nvPicPr>
        <p:blipFill>
          <a:blip r:embed="rId5"/>
          <a:stretch>
            <a:fillRect/>
          </a:stretch>
        </p:blipFill>
        <p:spPr>
          <a:xfrm>
            <a:off x="408064" y="3210397"/>
            <a:ext cx="5689526" cy="1925808"/>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689C1A81-8F56-FA57-5FEA-58865A553401}"/>
              </a:ext>
            </a:extLst>
          </p:cNvPr>
          <p:cNvPicPr>
            <a:picLocks noChangeAspect="1"/>
          </p:cNvPicPr>
          <p:nvPr/>
        </p:nvPicPr>
        <p:blipFill rotWithShape="1">
          <a:blip r:embed="rId6"/>
          <a:srcRect b="48661"/>
          <a:stretch/>
        </p:blipFill>
        <p:spPr>
          <a:xfrm>
            <a:off x="6396743" y="3210397"/>
            <a:ext cx="5572078" cy="1925808"/>
          </a:xfrm>
          <a:prstGeom prst="rect">
            <a:avLst/>
          </a:prstGeom>
          <a:ln>
            <a:solidFill>
              <a:schemeClr val="bg1">
                <a:lumMod val="50000"/>
              </a:schemeClr>
            </a:solidFill>
          </a:ln>
        </p:spPr>
      </p:pic>
    </p:spTree>
    <p:extLst>
      <p:ext uri="{BB962C8B-B14F-4D97-AF65-F5344CB8AC3E}">
        <p14:creationId xmlns:p14="http://schemas.microsoft.com/office/powerpoint/2010/main" val="4236958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35581</TotalTime>
  <Words>3977</Words>
  <Application>Microsoft Macintosh PowerPoint</Application>
  <PresentationFormat>Widescreen</PresentationFormat>
  <Paragraphs>461</Paragraphs>
  <Slides>52</Slides>
  <Notes>27</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Amasis MT Pro</vt:lpstr>
      <vt:lpstr>Arial</vt:lpstr>
      <vt:lpstr>Arial Nova Cond</vt:lpstr>
      <vt:lpstr>Arial Nova</vt:lpstr>
      <vt:lpstr>Calibri</vt:lpstr>
      <vt:lpstr>PF Das Grotesk Pro</vt:lpstr>
      <vt:lpstr>Open Sans</vt:lpstr>
      <vt:lpstr>Wingdings</vt:lpstr>
      <vt:lpstr>Office Theme</vt:lpstr>
      <vt:lpstr>PowerPoint Presentation</vt:lpstr>
      <vt:lpstr>This Week</vt:lpstr>
      <vt:lpstr>PowerPoint Presentation</vt:lpstr>
      <vt:lpstr>PowerPoint Presentation</vt:lpstr>
      <vt:lpstr>Although not a visitor visa,</vt:lpstr>
      <vt:lpstr>In 2013, I was invited to an on-campus interview</vt:lpstr>
      <vt:lpstr>In 2013, I was invited to an on-campus interview</vt:lpstr>
      <vt:lpstr>R&amp;D is a global undertaking</vt:lpstr>
      <vt:lpstr>R&amp;D is a global undertaking</vt:lpstr>
      <vt:lpstr>Ultimately firms face two challenges for invention efforts</vt:lpstr>
      <vt:lpstr>A key challenge is ensuring effective knowledge flows</vt:lpstr>
      <vt:lpstr>Short-term visits help!</vt:lpstr>
      <vt:lpstr>Research Question</vt:lpstr>
      <vt:lpstr>Theoretical background</vt:lpstr>
      <vt:lpstr>Theoretical background: Coordination</vt:lpstr>
      <vt:lpstr>Theoretical background: Cooperation</vt:lpstr>
      <vt:lpstr>Theoretical Framework</vt:lpstr>
      <vt:lpstr>Theoretical background</vt:lpstr>
      <vt:lpstr>Knowledge Overlap</vt:lpstr>
      <vt:lpstr>H3: Knowledge Overlap</vt:lpstr>
      <vt:lpstr>H4: Spoken Language</vt:lpstr>
      <vt:lpstr>Theoretical framework</vt:lpstr>
      <vt:lpstr>Theoretical background</vt:lpstr>
      <vt:lpstr>Empirical setting: Visas</vt:lpstr>
      <vt:lpstr>Empirical setting: U.S. Visas for Short-term Visits</vt:lpstr>
      <vt:lpstr>Getting a Visitor Visa is Difficult and Costly</vt:lpstr>
      <vt:lpstr>Getting a Visitor Visa is Difficult and Costly</vt:lpstr>
      <vt:lpstr>Empirical setting: U.S. Visa Waiver Program (VWP)</vt:lpstr>
      <vt:lpstr>Empirical setting: U.S. Visa Waiver Program (VWP)</vt:lpstr>
      <vt:lpstr>Empirical setting: U.S. Visa Waiver Program (VWP)</vt:lpstr>
      <vt:lpstr>Data and variables</vt:lpstr>
      <vt:lpstr>Sample and method</vt:lpstr>
      <vt:lpstr>Staggered DID with TWFE</vt:lpstr>
      <vt:lpstr>Sample and method</vt:lpstr>
      <vt:lpstr>Results: Invention Productivity and Scope (H1 &amp; H2)</vt:lpstr>
      <vt:lpstr>Results: Invention Productivity and Scope (H1 &amp; H2)</vt:lpstr>
      <vt:lpstr>Results: Knowledge Overlap (H3)</vt:lpstr>
      <vt:lpstr>Results: Spoken Language (H4)</vt:lpstr>
      <vt:lpstr>Further Analyses of Mechanisms</vt:lpstr>
      <vt:lpstr>Further Analyses of Mechanisms</vt:lpstr>
      <vt:lpstr>Further Analyses of Mechanisms</vt:lpstr>
      <vt:lpstr>Further Analyses of Mechanisms</vt:lpstr>
      <vt:lpstr>Further Analyses of Mechanisms</vt:lpstr>
      <vt:lpstr>Further Analyses of Mechanisms</vt:lpstr>
      <vt:lpstr>Contributions</vt:lpstr>
      <vt:lpstr>PowerPoint Presentation</vt:lpstr>
      <vt:lpstr>PowerPoint Presentation</vt:lpstr>
      <vt:lpstr>Overview</vt:lpstr>
      <vt:lpstr>Visas, Visits, and Scientific Advances</vt:lpstr>
      <vt:lpstr>Visas, Visits, and Scientific Advances</vt:lpstr>
      <vt:lpstr>Visas, Visits, and Scientific Advances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Friends: Understanding the Impact of Short-term Migration on Firms' Invention Outcomes</dc:title>
  <dc:subject/>
  <dc:creator>Hyo Kang; John Eklund</dc:creator>
  <cp:keywords/>
  <dc:description/>
  <cp:lastModifiedBy>Kang, Hyo</cp:lastModifiedBy>
  <cp:revision>984</cp:revision>
  <cp:lastPrinted>2019-06-22T04:41:25Z</cp:lastPrinted>
  <dcterms:created xsi:type="dcterms:W3CDTF">2018-11-07T22:48:55Z</dcterms:created>
  <dcterms:modified xsi:type="dcterms:W3CDTF">2022-11-24T22:59:22Z</dcterms:modified>
  <cp:category/>
</cp:coreProperties>
</file>